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6858000" cx="12192000"/>
  <p:notesSz cx="6797675" cy="9926625"/>
  <p:embeddedFontLst>
    <p:embeddedFont>
      <p:font typeface="Palatino Linotype"/>
      <p:regular r:id="rId36"/>
      <p:bold r:id="rId37"/>
      <p:italic r:id="rId38"/>
      <p:boldItalic r:id="rId39"/>
    </p:embeddedFont>
    <p:embeddedFont>
      <p:font typeface="Century Gothic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915B292-EE07-4B19-AC31-BA45631B9A68}">
  <a:tblStyle styleId="{F915B292-EE07-4B19-AC31-BA45631B9A68}" styleName="Table_0">
    <a:wholeTbl>
      <a:tcTxStyle b="off" i="off">
        <a:font>
          <a:latin typeface="Palatino Linotype"/>
          <a:ea typeface="Palatino Linotype"/>
          <a:cs typeface="Palatino Linotype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EE7EE"/>
          </a:solidFill>
        </a:fill>
      </a:tcStyle>
    </a:wholeTbl>
    <a:band1H>
      <a:tcTxStyle b="off" i="off"/>
      <a:tcStyle>
        <a:fill>
          <a:solidFill>
            <a:srgbClr val="DBCBDB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DBCBDB"/>
          </a:solidFill>
        </a:fill>
      </a:tcStyle>
    </a:band1V>
    <a:band2V>
      <a:tcTxStyle b="off" i="off"/>
    </a:band2V>
    <a:lastCol>
      <a:tcTxStyle b="on" i="off">
        <a:font>
          <a:latin typeface="Palatino Linotype"/>
          <a:ea typeface="Palatino Linotype"/>
          <a:cs typeface="Palatino Linotype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Palatino Linotype"/>
          <a:ea typeface="Palatino Linotype"/>
          <a:cs typeface="Palatino Linotype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Palatino Linotype"/>
          <a:ea typeface="Palatino Linotype"/>
          <a:cs typeface="Palatino Linotype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enturyGothic-regular.fntdata"/><Relationship Id="rId20" Type="http://schemas.openxmlformats.org/officeDocument/2006/relationships/slide" Target="slides/slide14.xml"/><Relationship Id="rId42" Type="http://schemas.openxmlformats.org/officeDocument/2006/relationships/font" Target="fonts/CenturyGothic-italic.fntdata"/><Relationship Id="rId41" Type="http://schemas.openxmlformats.org/officeDocument/2006/relationships/font" Target="fonts/CenturyGothic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font" Target="fonts/CenturyGothic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PalatinoLinotype-bold.fntdata"/><Relationship Id="rId14" Type="http://schemas.openxmlformats.org/officeDocument/2006/relationships/slide" Target="slides/slide8.xml"/><Relationship Id="rId36" Type="http://schemas.openxmlformats.org/officeDocument/2006/relationships/font" Target="fonts/PalatinoLinotype-regular.fntdata"/><Relationship Id="rId17" Type="http://schemas.openxmlformats.org/officeDocument/2006/relationships/slide" Target="slides/slide11.xml"/><Relationship Id="rId39" Type="http://schemas.openxmlformats.org/officeDocument/2006/relationships/font" Target="fonts/PalatinoLinotype-boldItalic.fntdata"/><Relationship Id="rId16" Type="http://schemas.openxmlformats.org/officeDocument/2006/relationships/slide" Target="slides/slide10.xml"/><Relationship Id="rId38" Type="http://schemas.openxmlformats.org/officeDocument/2006/relationships/font" Target="fonts/PalatinoLinotype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1" y="1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4" y="1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1" y="9428585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:notes"/>
          <p:cNvSpPr txBox="1"/>
          <p:nvPr>
            <p:ph idx="1" type="body"/>
          </p:nvPr>
        </p:nvSpPr>
        <p:spPr>
          <a:xfrm>
            <a:off x="673788" y="5101058"/>
            <a:ext cx="5390305" cy="4173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9" name="Google Shape;119;p1:notes"/>
          <p:cNvSpPr/>
          <p:nvPr>
            <p:ph idx="2" type="sldImg"/>
          </p:nvPr>
        </p:nvSpPr>
        <p:spPr>
          <a:xfrm>
            <a:off x="190500" y="1325563"/>
            <a:ext cx="6357938" cy="3576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 txBox="1"/>
          <p:nvPr>
            <p:ph idx="1" type="body"/>
          </p:nvPr>
        </p:nvSpPr>
        <p:spPr>
          <a:xfrm>
            <a:off x="673788" y="5101058"/>
            <a:ext cx="5390305" cy="4173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8" name="Google Shape;198;p10:notes"/>
          <p:cNvSpPr/>
          <p:nvPr>
            <p:ph idx="2" type="sldImg"/>
          </p:nvPr>
        </p:nvSpPr>
        <p:spPr>
          <a:xfrm>
            <a:off x="190500" y="1325563"/>
            <a:ext cx="6357938" cy="3576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:notes"/>
          <p:cNvSpPr txBox="1"/>
          <p:nvPr>
            <p:ph idx="1" type="body"/>
          </p:nvPr>
        </p:nvSpPr>
        <p:spPr>
          <a:xfrm>
            <a:off x="673788" y="5101058"/>
            <a:ext cx="5390305" cy="4173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5" name="Google Shape;205;p11:notes"/>
          <p:cNvSpPr/>
          <p:nvPr>
            <p:ph idx="2" type="sldImg"/>
          </p:nvPr>
        </p:nvSpPr>
        <p:spPr>
          <a:xfrm>
            <a:off x="190500" y="1325563"/>
            <a:ext cx="6357938" cy="3576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:notes"/>
          <p:cNvSpPr txBox="1"/>
          <p:nvPr>
            <p:ph idx="1" type="body"/>
          </p:nvPr>
        </p:nvSpPr>
        <p:spPr>
          <a:xfrm>
            <a:off x="673788" y="5101058"/>
            <a:ext cx="5390305" cy="4173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5" name="Google Shape;215;p12:notes"/>
          <p:cNvSpPr/>
          <p:nvPr>
            <p:ph idx="2" type="sldImg"/>
          </p:nvPr>
        </p:nvSpPr>
        <p:spPr>
          <a:xfrm>
            <a:off x="190500" y="1325563"/>
            <a:ext cx="6357938" cy="3576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9" name="Google Shape;229;p13:notes"/>
          <p:cNvSpPr txBox="1"/>
          <p:nvPr>
            <p:ph idx="12" type="sldNum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/>
          <p:nvPr>
            <p:ph idx="1" type="body"/>
          </p:nvPr>
        </p:nvSpPr>
        <p:spPr>
          <a:xfrm>
            <a:off x="673788" y="5101058"/>
            <a:ext cx="5390305" cy="4173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6" name="Google Shape;236;p14:notes"/>
          <p:cNvSpPr/>
          <p:nvPr>
            <p:ph idx="2" type="sldImg"/>
          </p:nvPr>
        </p:nvSpPr>
        <p:spPr>
          <a:xfrm>
            <a:off x="190500" y="1325563"/>
            <a:ext cx="6357938" cy="3576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1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8" name="Google Shape;248;p15:notes"/>
          <p:cNvSpPr txBox="1"/>
          <p:nvPr>
            <p:ph idx="12" type="sldNum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1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p16:notes"/>
          <p:cNvSpPr txBox="1"/>
          <p:nvPr>
            <p:ph idx="12" type="sldNum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1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6" name="Google Shape;266;p17:notes"/>
          <p:cNvSpPr txBox="1"/>
          <p:nvPr>
            <p:ph idx="12" type="sldNum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8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7" name="Google Shape;277;p18:notes"/>
          <p:cNvSpPr txBox="1"/>
          <p:nvPr>
            <p:ph idx="12" type="sldNum"/>
          </p:nvPr>
        </p:nvSpPr>
        <p:spPr>
          <a:xfrm>
            <a:off x="3850444" y="9428585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19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p19:notes"/>
          <p:cNvSpPr txBox="1"/>
          <p:nvPr>
            <p:ph idx="12" type="sldNum"/>
          </p:nvPr>
        </p:nvSpPr>
        <p:spPr>
          <a:xfrm>
            <a:off x="3850444" y="9428585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/>
          <p:nvPr>
            <p:ph idx="1" type="body"/>
          </p:nvPr>
        </p:nvSpPr>
        <p:spPr>
          <a:xfrm>
            <a:off x="673788" y="5101058"/>
            <a:ext cx="5390305" cy="4173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9" name="Google Shape;129;p2:notes"/>
          <p:cNvSpPr/>
          <p:nvPr>
            <p:ph idx="2" type="sldImg"/>
          </p:nvPr>
        </p:nvSpPr>
        <p:spPr>
          <a:xfrm>
            <a:off x="190500" y="1325563"/>
            <a:ext cx="6357938" cy="3576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20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2" name="Google Shape;292;p20:notes"/>
          <p:cNvSpPr txBox="1"/>
          <p:nvPr>
            <p:ph idx="12" type="sldNum"/>
          </p:nvPr>
        </p:nvSpPr>
        <p:spPr>
          <a:xfrm>
            <a:off x="3850444" y="9428585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:notes"/>
          <p:cNvSpPr/>
          <p:nvPr>
            <p:ph idx="2" type="sldImg"/>
          </p:nvPr>
        </p:nvSpPr>
        <p:spPr>
          <a:xfrm>
            <a:off x="679768" y="1240828"/>
            <a:ext cx="5438100" cy="335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21:notes"/>
          <p:cNvSpPr txBox="1"/>
          <p:nvPr>
            <p:ph idx="1" type="body"/>
          </p:nvPr>
        </p:nvSpPr>
        <p:spPr>
          <a:xfrm>
            <a:off x="679768" y="4777188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0" name="Google Shape;300;p21:notes"/>
          <p:cNvSpPr txBox="1"/>
          <p:nvPr>
            <p:ph idx="12" type="sldNum"/>
          </p:nvPr>
        </p:nvSpPr>
        <p:spPr>
          <a:xfrm>
            <a:off x="3850443" y="9428571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22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" name="Google Shape;316;p22:notes"/>
          <p:cNvSpPr txBox="1"/>
          <p:nvPr>
            <p:ph idx="12" type="sldNum"/>
          </p:nvPr>
        </p:nvSpPr>
        <p:spPr>
          <a:xfrm>
            <a:off x="3850444" y="9428585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3:notes"/>
          <p:cNvSpPr txBox="1"/>
          <p:nvPr>
            <p:ph idx="1" type="body"/>
          </p:nvPr>
        </p:nvSpPr>
        <p:spPr>
          <a:xfrm>
            <a:off x="679768" y="4777188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p23:notes"/>
          <p:cNvSpPr/>
          <p:nvPr>
            <p:ph idx="2" type="sldImg"/>
          </p:nvPr>
        </p:nvSpPr>
        <p:spPr>
          <a:xfrm>
            <a:off x="679768" y="1240828"/>
            <a:ext cx="5438100" cy="335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:notes"/>
          <p:cNvSpPr txBox="1"/>
          <p:nvPr>
            <p:ph idx="1" type="body"/>
          </p:nvPr>
        </p:nvSpPr>
        <p:spPr>
          <a:xfrm>
            <a:off x="679768" y="4777188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4" name="Google Shape;334;p24:notes"/>
          <p:cNvSpPr/>
          <p:nvPr>
            <p:ph idx="2" type="sldImg"/>
          </p:nvPr>
        </p:nvSpPr>
        <p:spPr>
          <a:xfrm>
            <a:off x="679768" y="1240828"/>
            <a:ext cx="5438100" cy="335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5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25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1" name="Google Shape;341;p25:notes"/>
          <p:cNvSpPr txBox="1"/>
          <p:nvPr>
            <p:ph idx="12" type="sldNum"/>
          </p:nvPr>
        </p:nvSpPr>
        <p:spPr>
          <a:xfrm>
            <a:off x="3850444" y="9428585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6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26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9" name="Google Shape;349;p26:notes"/>
          <p:cNvSpPr txBox="1"/>
          <p:nvPr>
            <p:ph idx="12" type="sldNum"/>
          </p:nvPr>
        </p:nvSpPr>
        <p:spPr>
          <a:xfrm>
            <a:off x="3850444" y="9428585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2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6" name="Google Shape;356;p27:notes"/>
          <p:cNvSpPr txBox="1"/>
          <p:nvPr>
            <p:ph idx="12" type="sldNum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2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3" name="Google Shape;363;p28:notes"/>
          <p:cNvSpPr txBox="1"/>
          <p:nvPr>
            <p:ph idx="12" type="sldNum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2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2" name="Google Shape;372;p29:notes"/>
          <p:cNvSpPr txBox="1"/>
          <p:nvPr>
            <p:ph idx="12" type="sldNum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p3:notes"/>
          <p:cNvSpPr txBox="1"/>
          <p:nvPr>
            <p:ph idx="12" type="sldNum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" name="Google Shape;148;p4:notes"/>
          <p:cNvSpPr txBox="1"/>
          <p:nvPr>
            <p:ph idx="12" type="sldNum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" name="Google Shape;155;p5:notes"/>
          <p:cNvSpPr txBox="1"/>
          <p:nvPr>
            <p:ph idx="12" type="sldNum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 txBox="1"/>
          <p:nvPr>
            <p:ph idx="1" type="body"/>
          </p:nvPr>
        </p:nvSpPr>
        <p:spPr>
          <a:xfrm>
            <a:off x="673788" y="5101058"/>
            <a:ext cx="5390305" cy="4173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1" name="Google Shape;161;p6:notes"/>
          <p:cNvSpPr/>
          <p:nvPr>
            <p:ph idx="2" type="sldImg"/>
          </p:nvPr>
        </p:nvSpPr>
        <p:spPr>
          <a:xfrm>
            <a:off x="190500" y="1325563"/>
            <a:ext cx="6357938" cy="3576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7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p7:notes"/>
          <p:cNvSpPr txBox="1"/>
          <p:nvPr>
            <p:ph idx="12" type="sldNum"/>
          </p:nvPr>
        </p:nvSpPr>
        <p:spPr>
          <a:xfrm>
            <a:off x="3850444" y="9428585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p8:notes"/>
          <p:cNvSpPr txBox="1"/>
          <p:nvPr>
            <p:ph idx="12" type="sldNum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:notes"/>
          <p:cNvSpPr txBox="1"/>
          <p:nvPr>
            <p:ph idx="1" type="body"/>
          </p:nvPr>
        </p:nvSpPr>
        <p:spPr>
          <a:xfrm>
            <a:off x="673788" y="5101058"/>
            <a:ext cx="5390305" cy="4173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8" name="Google Shape;188;p9:notes"/>
          <p:cNvSpPr/>
          <p:nvPr>
            <p:ph idx="2" type="sldImg"/>
          </p:nvPr>
        </p:nvSpPr>
        <p:spPr>
          <a:xfrm>
            <a:off x="190500" y="1325563"/>
            <a:ext cx="6357938" cy="35766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"/>
          <p:cNvSpPr txBox="1"/>
          <p:nvPr>
            <p:ph idx="11" type="ftr"/>
          </p:nvPr>
        </p:nvSpPr>
        <p:spPr>
          <a:xfrm>
            <a:off x="3556000" y="6356351"/>
            <a:ext cx="4470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latino Linotype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latino Linotype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latino Linotype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latino Linotype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latino Linotype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latino Linotype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latino Linotype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latino Linotype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latino Linotype"/>
              <a:buNone/>
              <a:defRPr/>
            </a:lvl9pPr>
          </a:lstStyle>
          <a:p/>
        </p:txBody>
      </p:sp>
      <p:sp>
        <p:nvSpPr>
          <p:cNvPr id="27" name="Google Shape;27;p2"/>
          <p:cNvSpPr txBox="1"/>
          <p:nvPr>
            <p:ph idx="12" type="sldNum"/>
          </p:nvPr>
        </p:nvSpPr>
        <p:spPr>
          <a:xfrm>
            <a:off x="10566400" y="6356351"/>
            <a:ext cx="1016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alatino Linotype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" name="Google Shape;28;p2"/>
          <p:cNvSpPr txBox="1"/>
          <p:nvPr>
            <p:ph type="ctrTitle"/>
          </p:nvPr>
        </p:nvSpPr>
        <p:spPr>
          <a:xfrm>
            <a:off x="711200" y="1371600"/>
            <a:ext cx="10468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entury Gothic"/>
              <a:buNone/>
              <a:defRPr b="1" sz="56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9" name="Google Shape;29;p2"/>
          <p:cNvCxnSpPr/>
          <p:nvPr/>
        </p:nvCxnSpPr>
        <p:spPr>
          <a:xfrm flipH="1" rot="10800000">
            <a:off x="3048" y="5937900"/>
            <a:ext cx="8400" cy="5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" name="Google Shape;30;p2"/>
          <p:cNvCxnSpPr/>
          <p:nvPr/>
        </p:nvCxnSpPr>
        <p:spPr>
          <a:xfrm flipH="1" rot="10800000">
            <a:off x="3048" y="5937900"/>
            <a:ext cx="8400" cy="5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" name="Google Shape;31;p2"/>
          <p:cNvPicPr preferRelativeResize="0"/>
          <p:nvPr/>
        </p:nvPicPr>
        <p:blipFill rotWithShape="1">
          <a:blip r:embed="rId2">
            <a:alphaModFix/>
          </a:blip>
          <a:srcRect b="0" l="0" r="0" t="16652"/>
          <a:stretch/>
        </p:blipFill>
        <p:spPr>
          <a:xfrm>
            <a:off x="1" y="1371600"/>
            <a:ext cx="12192001" cy="548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667" y="6123250"/>
            <a:ext cx="4133765" cy="17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71735" y="388018"/>
            <a:ext cx="910909" cy="65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5567" y="392956"/>
            <a:ext cx="1278900" cy="554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" name="Google Shape;35;p2"/>
          <p:cNvCxnSpPr/>
          <p:nvPr/>
        </p:nvCxnSpPr>
        <p:spPr>
          <a:xfrm>
            <a:off x="10211913" y="300350"/>
            <a:ext cx="0" cy="827700"/>
          </a:xfrm>
          <a:prstGeom prst="straightConnector1">
            <a:avLst/>
          </a:prstGeom>
          <a:noFill/>
          <a:ln cap="flat" cmpd="sng" w="12700">
            <a:solidFill>
              <a:srgbClr val="53007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" name="Google Shape;36;p2"/>
          <p:cNvSpPr txBox="1"/>
          <p:nvPr>
            <p:ph idx="2" type="ctrTitle"/>
          </p:nvPr>
        </p:nvSpPr>
        <p:spPr>
          <a:xfrm>
            <a:off x="1524000" y="1533525"/>
            <a:ext cx="91440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BD9"/>
              </a:buClr>
              <a:buSzPts val="6000"/>
              <a:buFont typeface="Trebuchet MS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0C6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0C6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0C6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B0C6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1"/>
          <p:cNvSpPr/>
          <p:nvPr/>
        </p:nvSpPr>
        <p:spPr>
          <a:xfrm flipH="1" rot="-10380000">
            <a:off x="4221004" y="1108077"/>
            <a:ext cx="7010400" cy="4114800"/>
          </a:xfrm>
          <a:prstGeom prst="snipRoundRect">
            <a:avLst>
              <a:gd fmla="val 0" name="adj1"/>
              <a:gd fmla="val 3646" name="adj2"/>
            </a:avLst>
          </a:prstGeom>
          <a:solidFill>
            <a:srgbClr val="FFFFFF"/>
          </a:solidFill>
          <a:ln cap="rnd" cmpd="sng" w="9525">
            <a:solidFill>
              <a:srgbClr val="C0C0C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98500" kx="100000" rotWithShape="0" algn="tl" dir="7500000" dist="38500" sy="100080">
              <a:srgbClr val="000000">
                <a:alpha val="2392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6" name="Google Shape;96;p11"/>
          <p:cNvSpPr/>
          <p:nvPr/>
        </p:nvSpPr>
        <p:spPr>
          <a:xfrm flipH="1" rot="-10380000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  <a:effectLst>
            <a:outerShdw blurRad="19685" rotWithShape="0" algn="tl" dir="12900000" dist="635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7" name="Google Shape;97;p1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1"/>
          <p:cNvSpPr txBox="1"/>
          <p:nvPr>
            <p:ph idx="11" type="ftr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1"/>
          <p:cNvSpPr txBox="1"/>
          <p:nvPr>
            <p:ph idx="12" type="sldNum"/>
          </p:nvPr>
        </p:nvSpPr>
        <p:spPr>
          <a:xfrm>
            <a:off x="10769600" y="6356351"/>
            <a:ext cx="81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0" name="Google Shape;100;p11"/>
          <p:cNvSpPr/>
          <p:nvPr/>
        </p:nvSpPr>
        <p:spPr>
          <a:xfrm flipH="1" rot="10800000">
            <a:off x="-12700" y="5816600"/>
            <a:ext cx="12217400" cy="1041400"/>
          </a:xfrm>
          <a:custGeom>
            <a:rect b="b" l="l" r="r" t="t"/>
            <a:pathLst>
              <a:path extrusionOk="0" h="656" w="5772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7235A2">
                  <a:alpha val="43921"/>
                </a:srgbClr>
              </a:gs>
              <a:gs pos="100000">
                <a:srgbClr val="5535E2">
                  <a:alpha val="54117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1" name="Google Shape;101;p11"/>
          <p:cNvSpPr/>
          <p:nvPr/>
        </p:nvSpPr>
        <p:spPr>
          <a:xfrm flipH="1" rot="10800000">
            <a:off x="5842000" y="6219826"/>
            <a:ext cx="6350000" cy="638175"/>
          </a:xfrm>
          <a:custGeom>
            <a:rect b="b" l="l" r="r" t="t"/>
            <a:pathLst>
              <a:path extrusionOk="0" h="595" w="300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4C35AB">
                  <a:alpha val="29019"/>
                </a:srgbClr>
              </a:gs>
              <a:gs pos="80000">
                <a:srgbClr val="8A36CE">
                  <a:alpha val="43921"/>
                </a:srgbClr>
              </a:gs>
              <a:gs pos="100000">
                <a:srgbClr val="8A36CE">
                  <a:alpha val="4392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1"/>
          <p:cNvSpPr/>
          <p:nvPr>
            <p:ph idx="2" type="pic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lt2"/>
          </a:solidFill>
          <a:ln cap="rnd" cmpd="sng" w="9525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11"/>
          <p:cNvSpPr txBox="1"/>
          <p:nvPr>
            <p:ph idx="1" type="body"/>
          </p:nvPr>
        </p:nvSpPr>
        <p:spPr>
          <a:xfrm>
            <a:off x="812800" y="2828785"/>
            <a:ext cx="2946400" cy="2179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640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235"/>
              <a:buFont typeface="Palatino Linotype"/>
              <a:buNone/>
              <a:defRPr sz="1300"/>
            </a:lvl1pPr>
            <a:lvl2pPr indent="-293369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20"/>
              <a:buChar char="⚫"/>
              <a:defRPr sz="1200"/>
            </a:lvl2pPr>
            <a:lvl3pPr indent="-2730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700"/>
              <a:buChar char="⚫"/>
              <a:defRPr sz="1000"/>
            </a:lvl3pPr>
            <a:lvl4pPr indent="-265747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585"/>
              <a:buChar char="⚫"/>
              <a:defRPr sz="900"/>
            </a:lvl4pPr>
            <a:lvl5pPr indent="-265747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585"/>
              <a:buChar char="⚫"/>
              <a:defRPr sz="90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11"/>
          <p:cNvSpPr txBox="1"/>
          <p:nvPr>
            <p:ph type="title"/>
          </p:nvPr>
        </p:nvSpPr>
        <p:spPr>
          <a:xfrm>
            <a:off x="812800" y="1176997"/>
            <a:ext cx="2950464" cy="15826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entury Gothic"/>
              <a:buNone/>
              <a:defRPr b="1" sz="2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2"/>
          <p:cNvSpPr txBox="1"/>
          <p:nvPr>
            <p:ph idx="11" type="ftr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2"/>
          <p:cNvSpPr txBox="1"/>
          <p:nvPr>
            <p:ph idx="12" type="sldNum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9" name="Google Shape;109;p12"/>
          <p:cNvSpPr txBox="1"/>
          <p:nvPr>
            <p:ph idx="1" type="body"/>
          </p:nvPr>
        </p:nvSpPr>
        <p:spPr>
          <a:xfrm rot="5400000">
            <a:off x="3901440" y="-1356360"/>
            <a:ext cx="438912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718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indent="-325755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30861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indent="-302894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indent="-302895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12"/>
          <p:cNvSpPr txBox="1"/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3"/>
          <p:cNvSpPr txBox="1"/>
          <p:nvPr>
            <p:ph idx="11" type="ftr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3"/>
          <p:cNvSpPr txBox="1"/>
          <p:nvPr>
            <p:ph idx="12" type="sldNum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13"/>
          <p:cNvSpPr txBox="1"/>
          <p:nvPr>
            <p:ph idx="1" type="body"/>
          </p:nvPr>
        </p:nvSpPr>
        <p:spPr>
          <a:xfrm rot="5400000">
            <a:off x="2016919" y="-492917"/>
            <a:ext cx="5211763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718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indent="-325755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30861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indent="-302894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indent="-302895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13"/>
          <p:cNvSpPr txBox="1"/>
          <p:nvPr>
            <p:ph type="title"/>
          </p:nvPr>
        </p:nvSpPr>
        <p:spPr>
          <a:xfrm rot="5400000">
            <a:off x="7604919" y="2148684"/>
            <a:ext cx="5211763" cy="27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1" type="ftr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"/>
          <p:cNvSpPr txBox="1"/>
          <p:nvPr>
            <p:ph idx="12" type="sldNum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" name="Google Shape;42;p3"/>
          <p:cNvSpPr txBox="1"/>
          <p:nvPr>
            <p:ph idx="1" type="body"/>
          </p:nvPr>
        </p:nvSpPr>
        <p:spPr>
          <a:xfrm>
            <a:off x="6197600" y="1920085"/>
            <a:ext cx="5384800" cy="4434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5445" lvl="0" marL="4572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Char char="⚫"/>
              <a:defRPr sz="2600"/>
            </a:lvl1pPr>
            <a:lvl2pPr indent="-35814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Char char="⚫"/>
              <a:defRPr sz="24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2000"/>
            </a:lvl3pPr>
            <a:lvl4pPr indent="-302894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4pPr>
            <a:lvl5pPr indent="-302895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3"/>
          <p:cNvSpPr txBox="1"/>
          <p:nvPr>
            <p:ph idx="2" type="body"/>
          </p:nvPr>
        </p:nvSpPr>
        <p:spPr>
          <a:xfrm>
            <a:off x="609600" y="1920085"/>
            <a:ext cx="5384800" cy="4434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5445" lvl="0" marL="4572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Char char="⚫"/>
              <a:defRPr sz="2600"/>
            </a:lvl1pPr>
            <a:lvl2pPr indent="-35814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Char char="⚫"/>
              <a:defRPr sz="24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2000"/>
            </a:lvl3pPr>
            <a:lvl4pPr indent="-302894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4pPr>
            <a:lvl5pPr indent="-302895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"/>
          <p:cNvSpPr txBox="1"/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1" type="ftr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"/>
          <p:cNvSpPr txBox="1"/>
          <p:nvPr>
            <p:ph idx="12" type="sldNum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" name="Google Shape;49;p4"/>
          <p:cNvSpPr txBox="1"/>
          <p:nvPr>
            <p:ph idx="1" type="body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718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indent="-325755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30861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indent="-302894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indent="-302895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"/>
          <p:cNvSpPr txBox="1"/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11" type="ftr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12" type="sldNum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5"/>
          <p:cNvSpPr txBox="1"/>
          <p:nvPr>
            <p:ph idx="1" type="body"/>
          </p:nvPr>
        </p:nvSpPr>
        <p:spPr>
          <a:xfrm>
            <a:off x="707136" y="2704664"/>
            <a:ext cx="10363200" cy="1509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090"/>
              <a:buNone/>
              <a:defRPr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12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type="title"/>
          </p:nvPr>
        </p:nvSpPr>
        <p:spPr>
          <a:xfrm>
            <a:off x="707136" y="1316736"/>
            <a:ext cx="10363200" cy="13624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entury Gothic"/>
              <a:buNone/>
              <a:defRPr b="1" sz="56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"/>
          <p:cNvSpPr txBox="1"/>
          <p:nvPr>
            <p:ph idx="11" type="ftr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"/>
          <p:cNvSpPr txBox="1"/>
          <p:nvPr>
            <p:ph idx="12" type="sldNum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1" name="Google Shape;61;p6"/>
          <p:cNvSpPr txBox="1"/>
          <p:nvPr>
            <p:ph idx="1" type="subTitle"/>
          </p:nvPr>
        </p:nvSpPr>
        <p:spPr>
          <a:xfrm>
            <a:off x="711200" y="3228536"/>
            <a:ext cx="10472928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rmAutofit/>
          </a:bodyPr>
          <a:lstStyle>
            <a:lvl1pPr lvl="0" marR="45720" algn="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2" name="Google Shape;62;p6"/>
          <p:cNvSpPr txBox="1"/>
          <p:nvPr>
            <p:ph type="ctrTitle"/>
          </p:nvPr>
        </p:nvSpPr>
        <p:spPr>
          <a:xfrm>
            <a:off x="711200" y="1371600"/>
            <a:ext cx="10468864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entury Gothic"/>
              <a:buNone/>
              <a:defRPr b="1" sz="56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3" name="Google Shape;63;p6"/>
          <p:cNvCxnSpPr/>
          <p:nvPr/>
        </p:nvCxnSpPr>
        <p:spPr>
          <a:xfrm flipH="1" rot="10800000">
            <a:off x="3048" y="5937956"/>
            <a:ext cx="8241" cy="564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64" name="Google Shape;64;p6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65" name="Google Shape;65;p6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gradFill>
              <a:gsLst>
                <a:gs pos="0">
                  <a:srgbClr val="BAB1EB"/>
                </a:gs>
                <a:gs pos="50000">
                  <a:srgbClr val="ACA2E6"/>
                </a:gs>
                <a:gs pos="100000">
                  <a:srgbClr val="9F92E6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cxnSp>
          <p:nvCxnSpPr>
            <p:cNvPr id="66" name="Google Shape;66;p6"/>
            <p:cNvCxnSpPr/>
            <p:nvPr/>
          </p:nvCxnSpPr>
          <p:spPr>
            <a:xfrm>
              <a:off x="0" y="6208894"/>
              <a:ext cx="12192000" cy="0"/>
            </a:xfrm>
            <a:prstGeom prst="straightConnector1">
              <a:avLst/>
            </a:prstGeom>
            <a:noFill/>
            <a:ln cap="flat" cmpd="sng" w="127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67" name="Google Shape;67;p6"/>
          <p:cNvCxnSpPr/>
          <p:nvPr/>
        </p:nvCxnSpPr>
        <p:spPr>
          <a:xfrm flipH="1" rot="10800000">
            <a:off x="3048" y="5937956"/>
            <a:ext cx="8241" cy="564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8" name="Google Shape;68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490059"/>
            <a:ext cx="1355834" cy="1367941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7"/>
          <p:cNvSpPr txBox="1"/>
          <p:nvPr>
            <p:ph idx="11" type="ftr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7"/>
          <p:cNvSpPr txBox="1"/>
          <p:nvPr>
            <p:ph idx="12" type="sldNum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" name="Google Shape;73;p7"/>
          <p:cNvSpPr txBox="1"/>
          <p:nvPr>
            <p:ph idx="1" type="body"/>
          </p:nvPr>
        </p:nvSpPr>
        <p:spPr>
          <a:xfrm>
            <a:off x="6193368" y="2514600"/>
            <a:ext cx="5389033" cy="3845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361315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090"/>
              <a:buChar char="⚫"/>
              <a:defRPr sz="2200"/>
            </a:lvl1pPr>
            <a:lvl2pPr indent="-3365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Char char="⚫"/>
              <a:defRPr sz="2000"/>
            </a:lvl2pPr>
            <a:lvl3pPr indent="-30861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indent="-294639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4pPr>
            <a:lvl5pPr indent="-294639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7"/>
          <p:cNvSpPr txBox="1"/>
          <p:nvPr>
            <p:ph idx="2" type="body"/>
          </p:nvPr>
        </p:nvSpPr>
        <p:spPr>
          <a:xfrm>
            <a:off x="6193368" y="1859758"/>
            <a:ext cx="5389033" cy="654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280"/>
              <a:buNone/>
              <a:defRPr b="1" sz="24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7"/>
          <p:cNvSpPr txBox="1"/>
          <p:nvPr>
            <p:ph idx="3" type="body"/>
          </p:nvPr>
        </p:nvSpPr>
        <p:spPr>
          <a:xfrm>
            <a:off x="609600" y="2514600"/>
            <a:ext cx="5386917" cy="3845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361315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090"/>
              <a:buChar char="⚫"/>
              <a:defRPr sz="2200"/>
            </a:lvl1pPr>
            <a:lvl2pPr indent="-3365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Char char="⚫"/>
              <a:defRPr sz="2000"/>
            </a:lvl2pPr>
            <a:lvl3pPr indent="-30861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indent="-294639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4pPr>
            <a:lvl5pPr indent="-294639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4" type="body"/>
          </p:nvPr>
        </p:nvSpPr>
        <p:spPr>
          <a:xfrm>
            <a:off x="609600" y="1855248"/>
            <a:ext cx="5386917" cy="659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280"/>
              <a:buNone/>
              <a:defRPr b="1" sz="24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7"/>
          <p:cNvSpPr txBox="1"/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8"/>
          <p:cNvSpPr txBox="1"/>
          <p:nvPr>
            <p:ph idx="11" type="ftr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8"/>
          <p:cNvSpPr txBox="1"/>
          <p:nvPr>
            <p:ph idx="12" type="sldNum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8"/>
          <p:cNvSpPr txBox="1"/>
          <p:nvPr>
            <p:ph type="title"/>
          </p:nvPr>
        </p:nvSpPr>
        <p:spPr>
          <a:xfrm>
            <a:off x="609600" y="704088"/>
            <a:ext cx="11074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entury Gothic"/>
              <a:buNone/>
              <a:defRPr b="0" sz="50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9"/>
          <p:cNvSpPr txBox="1"/>
          <p:nvPr>
            <p:ph idx="11" type="ftr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9"/>
          <p:cNvSpPr txBox="1"/>
          <p:nvPr>
            <p:ph idx="12" type="sldNum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0"/>
          <p:cNvSpPr txBox="1"/>
          <p:nvPr>
            <p:ph idx="11" type="ftr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0"/>
          <p:cNvSpPr txBox="1"/>
          <p:nvPr>
            <p:ph idx="12" type="sldNum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1" name="Google Shape;91;p10"/>
          <p:cNvSpPr txBox="1"/>
          <p:nvPr>
            <p:ph idx="1" type="body"/>
          </p:nvPr>
        </p:nvSpPr>
        <p:spPr>
          <a:xfrm>
            <a:off x="4766733" y="1676400"/>
            <a:ext cx="6815667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39751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660"/>
              <a:buChar char="⚫"/>
              <a:defRPr sz="2800"/>
            </a:lvl1pPr>
            <a:lvl2pPr indent="-368935" lvl="1" marL="9144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210"/>
              <a:buChar char="⚫"/>
              <a:defRPr sz="2600"/>
            </a:lvl2pPr>
            <a:lvl3pPr indent="-33528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80"/>
              <a:buChar char="⚫"/>
              <a:defRPr sz="2400"/>
            </a:lvl3pPr>
            <a:lvl4pPr indent="-3111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Char char="⚫"/>
              <a:defRPr sz="2000"/>
            </a:lvl4pPr>
            <a:lvl5pPr indent="-302895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0"/>
          <p:cNvSpPr txBox="1"/>
          <p:nvPr>
            <p:ph idx="2" type="body"/>
          </p:nvPr>
        </p:nvSpPr>
        <p:spPr>
          <a:xfrm>
            <a:off x="914400" y="1676400"/>
            <a:ext cx="3657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75" spcFirstLastPara="1" rIns="1827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33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5pPr>
            <a:lvl6pPr indent="-320039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0"/>
          <p:cNvSpPr txBox="1"/>
          <p:nvPr>
            <p:ph type="title"/>
          </p:nvPr>
        </p:nvSpPr>
        <p:spPr>
          <a:xfrm>
            <a:off x="914400" y="514352"/>
            <a:ext cx="3657600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entury Gothic"/>
              <a:buNone/>
              <a:defRPr b="0" sz="26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1.png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tile algn="tl" flip="none" tx="0" sx="65000" ty="0" sy="65000"/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42731" y="-16113"/>
            <a:ext cx="12264340" cy="6888627"/>
            <a:chOff x="-13703" y="-30627"/>
            <a:chExt cx="12264340" cy="6888627"/>
          </a:xfrm>
        </p:grpSpPr>
        <p:sp>
          <p:nvSpPr>
            <p:cNvPr id="11" name="Google Shape;11;p1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grpSp>
          <p:nvGrpSpPr>
            <p:cNvPr id="12" name="Google Shape;12;p1"/>
            <p:cNvGrpSpPr/>
            <p:nvPr/>
          </p:nvGrpSpPr>
          <p:grpSpPr>
            <a:xfrm>
              <a:off x="-13703" y="-30627"/>
              <a:ext cx="12264340" cy="1086266"/>
              <a:chOff x="-39059" y="-16113"/>
              <a:chExt cx="12264340" cy="1086266"/>
            </a:xfrm>
          </p:grpSpPr>
          <p:sp>
            <p:nvSpPr>
              <p:cNvPr id="13" name="Google Shape;13;p1"/>
              <p:cNvSpPr/>
              <p:nvPr/>
            </p:nvSpPr>
            <p:spPr>
              <a:xfrm>
                <a:off x="-12700" y="-7144"/>
                <a:ext cx="12217400" cy="1041400"/>
              </a:xfrm>
              <a:custGeom>
                <a:rect b="b" l="l" r="r" t="t"/>
                <a:pathLst>
                  <a:path extrusionOk="0" h="656" w="5772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rgbClr val="7235A2">
                      <a:alpha val="43921"/>
                    </a:srgbClr>
                  </a:gs>
                  <a:gs pos="100000">
                    <a:srgbClr val="5535E2">
                      <a:alpha val="54117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5842000" y="-7144"/>
                <a:ext cx="6350000" cy="638175"/>
              </a:xfrm>
              <a:custGeom>
                <a:rect b="b" l="l" r="r" t="t"/>
                <a:pathLst>
                  <a:path extrusionOk="0" h="595" w="3000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4C35AB">
                      <a:alpha val="29019"/>
                    </a:srgbClr>
                  </a:gs>
                  <a:gs pos="80000">
                    <a:srgbClr val="8A36CE">
                      <a:alpha val="43921"/>
                    </a:srgbClr>
                  </a:gs>
                  <a:gs pos="100000">
                    <a:srgbClr val="8A36CE">
                      <a:alpha val="43921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  <p:grpSp>
            <p:nvGrpSpPr>
              <p:cNvPr id="15" name="Google Shape;15;p1"/>
              <p:cNvGrpSpPr/>
              <p:nvPr/>
            </p:nvGrpSpPr>
            <p:grpSpPr>
              <a:xfrm>
                <a:off x="-39059" y="-16113"/>
                <a:ext cx="12264340" cy="1086266"/>
                <a:chOff x="-29322" y="-1971"/>
                <a:chExt cx="9198255" cy="1086266"/>
              </a:xfrm>
            </p:grpSpPr>
            <p:sp>
              <p:nvSpPr>
                <p:cNvPr id="16" name="Google Shape;16;p1"/>
                <p:cNvSpPr/>
                <p:nvPr/>
              </p:nvSpPr>
              <p:spPr>
                <a:xfrm rot="-164308">
                  <a:off x="-19045" y="216550"/>
                  <a:ext cx="9163050" cy="649224"/>
                </a:xfrm>
                <a:custGeom>
                  <a:rect b="b" l="l" r="r" t="t"/>
                  <a:pathLst>
                    <a:path extrusionOk="0" h="1055" w="5772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cap="flat" cmpd="sng" w="10775">
                  <a:solidFill>
                    <a:srgbClr val="6651B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endParaRPr>
                </a:p>
              </p:txBody>
            </p:sp>
            <p:sp>
              <p:nvSpPr>
                <p:cNvPr id="17" name="Google Shape;17;p1"/>
                <p:cNvSpPr/>
                <p:nvPr/>
              </p:nvSpPr>
              <p:spPr>
                <a:xfrm rot="-164308">
                  <a:off x="-14309" y="290003"/>
                  <a:ext cx="9175812" cy="530352"/>
                </a:xfrm>
                <a:custGeom>
                  <a:rect b="b" l="l" r="r" t="t"/>
                  <a:pathLst>
                    <a:path extrusionOk="0" h="854" w="5766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cap="flat" cmpd="sng" w="9525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endParaRPr>
                </a:p>
              </p:txBody>
            </p:sp>
          </p:grpSp>
        </p:grpSp>
      </p:grpSp>
      <p:sp>
        <p:nvSpPr>
          <p:cNvPr id="18" name="Google Shape;18;p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19" name="Google Shape;19;p1"/>
          <p:cNvSpPr txBox="1"/>
          <p:nvPr>
            <p:ph idx="11" type="ftr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20" name="Google Shape;20;p1"/>
          <p:cNvSpPr txBox="1"/>
          <p:nvPr>
            <p:ph idx="12" type="sldNum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" name="Google Shape;21;p1"/>
          <p:cNvSpPr txBox="1"/>
          <p:nvPr>
            <p:ph idx="1" type="body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5445" lvl="0" marL="4572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⚫"/>
              <a:defRPr b="0" i="0" sz="2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35814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b="0" i="0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321944" lvl="2" marL="13716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b="0" i="0" sz="2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31115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31115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320039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309879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b="0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alatino Linotype"/>
              <a:buChar char="•"/>
              <a:defRPr b="0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latino Linotype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22" name="Google Shape;22;p1"/>
          <p:cNvSpPr txBox="1"/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entury Gothic"/>
              <a:buNone/>
              <a:defRPr b="0" i="0" sz="5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3" name="Google Shape;23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809630"/>
            <a:ext cx="1039091" cy="104837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" name="Google Shape;2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0201" y="5878317"/>
            <a:ext cx="1988127" cy="102735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Relationship Id="rId4" Type="http://schemas.openxmlformats.org/officeDocument/2006/relationships/image" Target="../media/image21.jpg"/><Relationship Id="rId5" Type="http://schemas.openxmlformats.org/officeDocument/2006/relationships/image" Target="../media/image26.jpg"/><Relationship Id="rId6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Relationship Id="rId9" Type="http://schemas.openxmlformats.org/officeDocument/2006/relationships/image" Target="../media/image42.png"/><Relationship Id="rId5" Type="http://schemas.openxmlformats.org/officeDocument/2006/relationships/image" Target="../media/image29.jpg"/><Relationship Id="rId6" Type="http://schemas.openxmlformats.org/officeDocument/2006/relationships/image" Target="../media/image24.jpg"/><Relationship Id="rId7" Type="http://schemas.openxmlformats.org/officeDocument/2006/relationships/image" Target="../media/image32.png"/><Relationship Id="rId8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0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38.jpg"/><Relationship Id="rId9" Type="http://schemas.openxmlformats.org/officeDocument/2006/relationships/image" Target="../media/image36.png"/><Relationship Id="rId5" Type="http://schemas.openxmlformats.org/officeDocument/2006/relationships/image" Target="../media/image40.jpg"/><Relationship Id="rId6" Type="http://schemas.openxmlformats.org/officeDocument/2006/relationships/image" Target="../media/image35.jpg"/><Relationship Id="rId7" Type="http://schemas.openxmlformats.org/officeDocument/2006/relationships/image" Target="../media/image41.jpg"/><Relationship Id="rId8" Type="http://schemas.openxmlformats.org/officeDocument/2006/relationships/image" Target="../media/image3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Relationship Id="rId4" Type="http://schemas.openxmlformats.org/officeDocument/2006/relationships/image" Target="../media/image4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cawthornestravel.com/school-bus" TargetMode="External"/><Relationship Id="rId4" Type="http://schemas.openxmlformats.org/officeDocument/2006/relationships/hyperlink" Target="https://www.winterhill.org.uk/busroute" TargetMode="External"/><Relationship Id="rId5" Type="http://schemas.openxmlformats.org/officeDocument/2006/relationships/image" Target="../media/image4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hyperlink" Target="mailto:summerschool@winterhill.org.uk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"/>
          <p:cNvSpPr txBox="1"/>
          <p:nvPr/>
        </p:nvSpPr>
        <p:spPr>
          <a:xfrm>
            <a:off x="1730475" y="5110300"/>
            <a:ext cx="4572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2" name="Google Shape;122;p14"/>
          <p:cNvSpPr/>
          <p:nvPr/>
        </p:nvSpPr>
        <p:spPr>
          <a:xfrm>
            <a:off x="3503592" y="854312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4"/>
          <p:cNvSpPr/>
          <p:nvPr/>
        </p:nvSpPr>
        <p:spPr>
          <a:xfrm>
            <a:off x="6426086" y="2606912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4"/>
          <p:cNvSpPr/>
          <p:nvPr/>
        </p:nvSpPr>
        <p:spPr>
          <a:xfrm>
            <a:off x="3503592" y="4381924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4"/>
          <p:cNvSpPr txBox="1"/>
          <p:nvPr>
            <p:ph idx="1" type="subTitle"/>
          </p:nvPr>
        </p:nvSpPr>
        <p:spPr>
          <a:xfrm>
            <a:off x="210589" y="2351870"/>
            <a:ext cx="11743113" cy="2944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74320" lvl="0" marL="27432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840"/>
              <a:buNone/>
            </a:pPr>
            <a:r>
              <a:rPr lang="en-GB" sz="28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lang="en-GB" sz="28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en-GB" sz="42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6</a:t>
            </a:r>
            <a:endParaRPr b="1"/>
          </a:p>
          <a:p>
            <a:pPr indent="-274320" lvl="0" marL="27432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7226"/>
              <a:buNone/>
            </a:pPr>
            <a:br>
              <a:rPr b="1" lang="en-GB" sz="42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en-GB" sz="42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PARENT INFORMATION EVENING</a:t>
            </a:r>
            <a:endParaRPr b="1"/>
          </a:p>
          <a:p>
            <a:pPr indent="-274320" lvl="0" marL="27432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7226"/>
              <a:buNone/>
            </a:pPr>
            <a:br>
              <a:rPr b="1" lang="en-GB" sz="42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en-GB" sz="42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Monday 26th June 2023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20" lvl="0" marL="27432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ct val="117646"/>
              <a:buNone/>
            </a:pPr>
            <a:r>
              <a:t/>
            </a:r>
            <a:endParaRPr b="1"/>
          </a:p>
        </p:txBody>
      </p:sp>
      <p:sp>
        <p:nvSpPr>
          <p:cNvPr id="126" name="Google Shape;126;p14"/>
          <p:cNvSpPr txBox="1"/>
          <p:nvPr>
            <p:ph type="ctrTitle"/>
          </p:nvPr>
        </p:nvSpPr>
        <p:spPr>
          <a:xfrm>
            <a:off x="861568" y="1381486"/>
            <a:ext cx="10468864" cy="97038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6222"/>
              <a:buNone/>
            </a:pPr>
            <a:r>
              <a:rPr lang="en-GB" sz="6000">
                <a:solidFill>
                  <a:srgbClr val="7030A0"/>
                </a:solidFill>
              </a:rPr>
              <a:t>WINTERHILL SCHOOL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/>
          <p:nvPr/>
        </p:nvSpPr>
        <p:spPr>
          <a:xfrm>
            <a:off x="1524000" y="4930070"/>
            <a:ext cx="4572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1139226" y="847898"/>
            <a:ext cx="9260379" cy="9066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entury Gothic"/>
              <a:buNone/>
            </a:pPr>
            <a:r>
              <a:rPr b="0" i="0" lang="en-GB" sz="5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Reward System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7166" y="2125634"/>
            <a:ext cx="10417668" cy="29494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3921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 txBox="1"/>
          <p:nvPr/>
        </p:nvSpPr>
        <p:spPr>
          <a:xfrm>
            <a:off x="1730475" y="5110300"/>
            <a:ext cx="4572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08" name="Google Shape;208;p24"/>
          <p:cNvSpPr/>
          <p:nvPr/>
        </p:nvSpPr>
        <p:spPr>
          <a:xfrm>
            <a:off x="3503592" y="854312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4"/>
          <p:cNvSpPr/>
          <p:nvPr/>
        </p:nvSpPr>
        <p:spPr>
          <a:xfrm>
            <a:off x="6426086" y="2606912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>
            <a:off x="3503592" y="4381924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 txBox="1"/>
          <p:nvPr/>
        </p:nvSpPr>
        <p:spPr>
          <a:xfrm>
            <a:off x="460013" y="859686"/>
            <a:ext cx="10972800" cy="121404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75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entury Gothic"/>
              <a:buNone/>
            </a:pPr>
            <a:r>
              <a:rPr b="1" i="0" lang="en-GB" sz="5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Graduation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1876" y="2275473"/>
            <a:ext cx="4829091" cy="283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"/>
          <p:cNvSpPr txBox="1"/>
          <p:nvPr/>
        </p:nvSpPr>
        <p:spPr>
          <a:xfrm>
            <a:off x="1730475" y="5110300"/>
            <a:ext cx="4572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18" name="Google Shape;218;p25"/>
          <p:cNvSpPr/>
          <p:nvPr/>
        </p:nvSpPr>
        <p:spPr>
          <a:xfrm>
            <a:off x="3503592" y="854312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5"/>
          <p:cNvSpPr/>
          <p:nvPr/>
        </p:nvSpPr>
        <p:spPr>
          <a:xfrm>
            <a:off x="6426086" y="2606912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5"/>
          <p:cNvSpPr/>
          <p:nvPr/>
        </p:nvSpPr>
        <p:spPr>
          <a:xfrm>
            <a:off x="3503592" y="4381924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0817" y="661786"/>
            <a:ext cx="3633981" cy="513998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5"/>
          <p:cNvSpPr txBox="1"/>
          <p:nvPr/>
        </p:nvSpPr>
        <p:spPr>
          <a:xfrm>
            <a:off x="258534" y="2687675"/>
            <a:ext cx="2900387" cy="108820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entury Gothic"/>
              <a:buNone/>
            </a:pPr>
            <a:r>
              <a:rPr b="0" i="0" lang="en-GB" sz="3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Sanctions: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5"/>
          <p:cNvSpPr txBox="1"/>
          <p:nvPr/>
        </p:nvSpPr>
        <p:spPr>
          <a:xfrm>
            <a:off x="6426086" y="2225345"/>
            <a:ext cx="5978508" cy="108820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entury Gothic"/>
              <a:buNone/>
            </a:pPr>
            <a:r>
              <a:rPr b="0" i="0" lang="en-GB" sz="3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Whole school detentions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5"/>
          <p:cNvSpPr txBox="1"/>
          <p:nvPr/>
        </p:nvSpPr>
        <p:spPr>
          <a:xfrm>
            <a:off x="6426086" y="3112160"/>
            <a:ext cx="5978508" cy="108820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entury Gothic"/>
              <a:buNone/>
            </a:pPr>
            <a:r>
              <a:rPr b="0" i="0" lang="en-GB" sz="3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Headteachers detention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5"/>
          <p:cNvSpPr txBox="1"/>
          <p:nvPr/>
        </p:nvSpPr>
        <p:spPr>
          <a:xfrm>
            <a:off x="6527827" y="3975647"/>
            <a:ext cx="5978508" cy="108820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entury Gothic"/>
              <a:buNone/>
            </a:pPr>
            <a:r>
              <a:rPr b="0" i="0" lang="en-GB" sz="3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Reflection Room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"/>
          <p:cNvSpPr txBox="1"/>
          <p:nvPr/>
        </p:nvSpPr>
        <p:spPr>
          <a:xfrm>
            <a:off x="842356" y="1831967"/>
            <a:ext cx="10612582" cy="3543598"/>
          </a:xfrm>
          <a:prstGeom prst="rect">
            <a:avLst/>
          </a:prstGeom>
          <a:solidFill>
            <a:srgbClr val="EADCF6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800" u="none" cap="none" strike="noStrike">
                <a:solidFill>
                  <a:srgbClr val="7030A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b="0" i="0" lang="en-GB" sz="2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Take an interest in their work;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Ensure they are well equipped for the school day;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Ensure they are punctual and have good attendance;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Support them on Parent Evenings and school events;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Getting involved in school – Parent Forums, Friends of Winterhill;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Sign in to </a:t>
            </a:r>
            <a:r>
              <a:rPr b="1" i="0" lang="en-GB" sz="2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google classroom </a:t>
            </a:r>
            <a:r>
              <a:rPr b="0" i="0" lang="en-GB" sz="2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follow their progress;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32" name="Google Shape;232;p26"/>
          <p:cNvSpPr txBox="1"/>
          <p:nvPr/>
        </p:nvSpPr>
        <p:spPr>
          <a:xfrm>
            <a:off x="77586" y="236156"/>
            <a:ext cx="10972800" cy="14676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entury Gothic"/>
              <a:buNone/>
            </a:pPr>
            <a:r>
              <a:rPr b="1" i="0" lang="en-GB" sz="4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CAN YOU SUPPORT YOUR CHILD ?</a:t>
            </a:r>
            <a:endParaRPr b="1" i="0" sz="4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3" name="Google Shape;23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37716" y="1831967"/>
            <a:ext cx="2017222" cy="1131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/>
          <p:nvPr/>
        </p:nvSpPr>
        <p:spPr>
          <a:xfrm>
            <a:off x="1730475" y="5110300"/>
            <a:ext cx="4572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39" name="Google Shape;239;p27"/>
          <p:cNvSpPr/>
          <p:nvPr/>
        </p:nvSpPr>
        <p:spPr>
          <a:xfrm>
            <a:off x="3503592" y="854312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6426086" y="2606912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7"/>
          <p:cNvSpPr/>
          <p:nvPr/>
        </p:nvSpPr>
        <p:spPr>
          <a:xfrm>
            <a:off x="3503592" y="4381924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7"/>
          <p:cNvSpPr txBox="1"/>
          <p:nvPr/>
        </p:nvSpPr>
        <p:spPr>
          <a:xfrm>
            <a:off x="337457" y="413653"/>
            <a:ext cx="7843157" cy="118001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 fontScale="850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entury Gothic"/>
              <a:buNone/>
            </a:pPr>
            <a:r>
              <a:rPr b="1" i="0" lang="en-GB" sz="56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school day - commencing September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3" name="Google Shape;243;p27"/>
          <p:cNvGraphicFramePr/>
          <p:nvPr/>
        </p:nvGraphicFramePr>
        <p:xfrm>
          <a:off x="1191985" y="1687281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{F915B292-EE07-4B19-AC31-BA45631B9A68}</a:tableStyleId>
              </a:tblPr>
              <a:tblGrid>
                <a:gridCol w="1078550"/>
                <a:gridCol w="1275800"/>
                <a:gridCol w="1275800"/>
                <a:gridCol w="1255575"/>
                <a:gridCol w="1078550"/>
                <a:gridCol w="1263150"/>
                <a:gridCol w="1437650"/>
              </a:tblGrid>
              <a:tr h="315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Y7/8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</a:t>
                      </a:r>
                      <a:r>
                        <a:rPr lang="en-GB" sz="16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9/10/11</a:t>
                      </a:r>
                      <a:endParaRPr b="1" sz="16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 hMerge="1"/>
              </a:tr>
              <a:tr h="315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START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FINISH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START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FINISH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315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Form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8.45am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9.10am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Form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8.45am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9.10am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582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9.10am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10.25am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9.10am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10.25am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582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BREAK</a:t>
                      </a:r>
                      <a:endParaRPr b="1" sz="11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10.25am</a:t>
                      </a:r>
                      <a:endParaRPr b="1" sz="11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10.40am</a:t>
                      </a:r>
                      <a:endParaRPr b="1" sz="11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10.25am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11.40am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582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10.40am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11.55am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BREAK</a:t>
                      </a:r>
                      <a:endParaRPr b="1" sz="11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11.40am</a:t>
                      </a:r>
                      <a:endParaRPr b="1" sz="11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11.55am</a:t>
                      </a:r>
                      <a:endParaRPr b="1" sz="11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582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LUNCH</a:t>
                      </a:r>
                      <a:endParaRPr b="1" sz="11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11.55am</a:t>
                      </a:r>
                      <a:endParaRPr b="1" sz="11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12.30pm</a:t>
                      </a:r>
                      <a:endParaRPr b="1" sz="11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11.55am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1.10pm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582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12.30pm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1.45pm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LUNCH</a:t>
                      </a:r>
                      <a:endParaRPr b="1" sz="11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1.10pm</a:t>
                      </a:r>
                      <a:endParaRPr b="1" sz="11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1.45pm</a:t>
                      </a:r>
                      <a:endParaRPr b="1" sz="11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315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1.45pm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3.00pm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1.45pm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3.00pm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sp>
        <p:nvSpPr>
          <p:cNvPr id="244" name="Google Shape;244;p27"/>
          <p:cNvSpPr/>
          <p:nvPr/>
        </p:nvSpPr>
        <p:spPr>
          <a:xfrm>
            <a:off x="1053760" y="1691850"/>
            <a:ext cx="4893300" cy="4959900"/>
          </a:xfrm>
          <a:prstGeom prst="ellipse">
            <a:avLst/>
          </a:prstGeom>
          <a:noFill/>
          <a:ln cap="flat" cmpd="sng" w="57150">
            <a:solidFill>
              <a:srgbClr val="CC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/>
          <p:nvPr/>
        </p:nvSpPr>
        <p:spPr>
          <a:xfrm>
            <a:off x="2401732" y="1025899"/>
            <a:ext cx="69603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75" wrap="square" tIns="0">
            <a:normAutofit fontScale="775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0430"/>
              <a:buFont typeface="Century Gothic"/>
              <a:buNone/>
            </a:pPr>
            <a:r>
              <a:rPr b="0" i="0" lang="en-GB" sz="6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good start to the day!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1" name="Google Shape;251;p28"/>
          <p:cNvGraphicFramePr/>
          <p:nvPr/>
        </p:nvGraphicFramePr>
        <p:xfrm>
          <a:off x="432261" y="226029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{F915B292-EE07-4B19-AC31-BA45631B9A68}</a:tableStyleId>
              </a:tblPr>
              <a:tblGrid>
                <a:gridCol w="1669675"/>
                <a:gridCol w="1949300"/>
                <a:gridCol w="1949300"/>
                <a:gridCol w="1949300"/>
                <a:gridCol w="1949300"/>
                <a:gridCol w="19493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Year Group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Monday 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Tuesday 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Wednesday 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Thursday 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Friday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cap="none" strike="noStrike"/>
                        <a:t>7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/>
                        <a:t>Introducing the week: Winterhill expectations (Using the league table and the newsletter) 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/>
                        <a:t>‘Read to learn’ Literacy activities 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/>
                        <a:t>Tutor choice e.g. Quiz (Google Forms) 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/>
                        <a:t>Hub Session (Following on from the assembly the week before) 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/>
                        <a:t>Assembly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252" name="Google Shape;252;p28"/>
          <p:cNvSpPr txBox="1"/>
          <p:nvPr/>
        </p:nvSpPr>
        <p:spPr>
          <a:xfrm>
            <a:off x="5974080" y="3723841"/>
            <a:ext cx="2033847" cy="5977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75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entury Gothic"/>
              <a:buNone/>
            </a:pPr>
            <a:r>
              <a:rPr b="0" i="0" lang="en-GB" sz="2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Hub sessions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8"/>
          <p:cNvSpPr txBox="1"/>
          <p:nvPr/>
        </p:nvSpPr>
        <p:spPr>
          <a:xfrm>
            <a:off x="8530613" y="4623116"/>
            <a:ext cx="1891275" cy="47785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entury Gothic"/>
              <a:buNone/>
            </a:pPr>
            <a:r>
              <a:rPr b="0" i="0" lang="en-GB" sz="2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discuss!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0803" y="4267740"/>
            <a:ext cx="3025180" cy="1984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/>
          <p:nvPr/>
        </p:nvSpPr>
        <p:spPr>
          <a:xfrm>
            <a:off x="755374" y="823624"/>
            <a:ext cx="434864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75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entury Gothic"/>
              <a:buNone/>
            </a:pPr>
            <a:r>
              <a:rPr b="1" i="0" lang="en-GB" sz="6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Curriculum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9"/>
          <p:cNvSpPr txBox="1"/>
          <p:nvPr/>
        </p:nvSpPr>
        <p:spPr>
          <a:xfrm>
            <a:off x="755375" y="1912600"/>
            <a:ext cx="5382300" cy="40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75" wrap="square" tIns="0">
            <a:normAutofit fontScale="32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33333"/>
              <a:buFont typeface="Century Gothic"/>
              <a:buNone/>
            </a:pPr>
            <a:r>
              <a:rPr b="1" i="0" lang="en-GB" sz="6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Broad, balanced and inclusive. </a:t>
            </a:r>
            <a:endParaRPr b="1" i="0" sz="60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33333"/>
              <a:buFont typeface="Century Gothic"/>
              <a:buNone/>
            </a:pPr>
            <a:r>
              <a:t/>
            </a:r>
            <a:endParaRPr b="1" i="0" sz="60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33333"/>
              <a:buFont typeface="Century Gothic"/>
              <a:buNone/>
            </a:pPr>
            <a:r>
              <a:rPr b="0" i="0" lang="en-GB" sz="6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students will experience a full curriculum: Maths, English, English Literature, Science (Physics, Chemistry &amp; Biology), History, Geography, IT, Technology, Food, Art, Drama, Music, RS, French/Spanish, PE, and PSHCE</a:t>
            </a:r>
            <a:endParaRPr b="0" i="0" sz="60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33333"/>
              <a:buFont typeface="Century Gothic"/>
              <a:buNone/>
            </a:pPr>
            <a:r>
              <a:t/>
            </a:r>
            <a:endParaRPr b="1" i="0" sz="60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33333"/>
              <a:buFont typeface="Century Gothic"/>
              <a:buNone/>
            </a:pPr>
            <a:r>
              <a:rPr b="1" i="0" lang="en-GB" sz="6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are students grouped?</a:t>
            </a:r>
            <a:endParaRPr b="0" i="0" sz="60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33333"/>
              <a:buFont typeface="Century Gothic"/>
              <a:buNone/>
            </a:pPr>
            <a:r>
              <a:t/>
            </a:r>
            <a:endParaRPr b="0" i="0" sz="60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33333"/>
              <a:buFont typeface="Century Gothic"/>
              <a:buNone/>
            </a:pPr>
            <a:r>
              <a:rPr b="0" i="0" lang="en-GB" sz="6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 will be together during Tutor Time, but will be in different groups for different subjects. </a:t>
            </a:r>
            <a:endParaRPr b="0" i="0" sz="60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33333"/>
              <a:buFont typeface="Century Gothic"/>
              <a:buNone/>
            </a:pPr>
            <a:r>
              <a:t/>
            </a:r>
            <a:endParaRPr b="0" i="0" sz="60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33333"/>
              <a:buFont typeface="Century Gothic"/>
              <a:buNone/>
            </a:pPr>
            <a:r>
              <a:rPr b="0" i="0" lang="en-GB" sz="6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These groups will be re-made in September.</a:t>
            </a:r>
            <a:endParaRPr b="0" i="0" sz="60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2" name="Google Shape;26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4168" y="2759566"/>
            <a:ext cx="4374144" cy="2453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"/>
          <p:cNvSpPr txBox="1"/>
          <p:nvPr/>
        </p:nvSpPr>
        <p:spPr>
          <a:xfrm>
            <a:off x="3818691" y="806999"/>
            <a:ext cx="4348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75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entury Gothic"/>
              <a:buNone/>
            </a:pPr>
            <a:r>
              <a:rPr b="1" i="0" lang="en-GB" sz="6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Enrichment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0"/>
          <p:cNvSpPr txBox="1"/>
          <p:nvPr/>
        </p:nvSpPr>
        <p:spPr>
          <a:xfrm>
            <a:off x="1410766" y="1883149"/>
            <a:ext cx="916448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75" wrap="square" tIns="0">
            <a:normAutofit fontScale="47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96491"/>
              <a:buFont typeface="Century Gothic"/>
              <a:buNone/>
            </a:pPr>
            <a:r>
              <a:rPr b="0" i="0" lang="en-GB" sz="6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wide variety of activities which are based on sport, leisure, academic interests and hobbies.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77545" y="3032412"/>
            <a:ext cx="2277687" cy="1508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1985" y="3038678"/>
            <a:ext cx="2316482" cy="154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96639" y="3059694"/>
            <a:ext cx="2316482" cy="150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89764" y="3032649"/>
            <a:ext cx="2566802" cy="1508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1"/>
          <p:cNvSpPr txBox="1"/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6000">
                <a:solidFill>
                  <a:srgbClr val="7030A0"/>
                </a:solidFill>
              </a:rPr>
              <a:t>Food @ Winterhill</a:t>
            </a:r>
            <a:endParaRPr b="1" sz="6000">
              <a:solidFill>
                <a:srgbClr val="7030A0"/>
              </a:solidFill>
            </a:endParaRPr>
          </a:p>
        </p:txBody>
      </p:sp>
      <p:sp>
        <p:nvSpPr>
          <p:cNvPr id="280" name="Google Shape;280;p31"/>
          <p:cNvSpPr txBox="1"/>
          <p:nvPr>
            <p:ph idx="2" type="body"/>
          </p:nvPr>
        </p:nvSpPr>
        <p:spPr>
          <a:xfrm>
            <a:off x="609600" y="1920085"/>
            <a:ext cx="5384700" cy="4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GB" sz="2727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the period of the Transition in July, can you bring a snack for morning break time. Morning break starts at 11.40am.</a:t>
            </a:r>
            <a:endParaRPr sz="2727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t/>
            </a:r>
            <a:endParaRPr sz="2727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GB" sz="2727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lunch time you can bring a packed lunch, or you can buy food from the Hall.</a:t>
            </a:r>
            <a:endParaRPr/>
          </a:p>
        </p:txBody>
      </p:sp>
      <p:pic>
        <p:nvPicPr>
          <p:cNvPr id="281" name="Google Shape;28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6400" y="771875"/>
            <a:ext cx="5384699" cy="614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2"/>
          <p:cNvSpPr txBox="1"/>
          <p:nvPr>
            <p:ph idx="1" type="body"/>
          </p:nvPr>
        </p:nvSpPr>
        <p:spPr>
          <a:xfrm>
            <a:off x="609600" y="1935480"/>
            <a:ext cx="10972800" cy="43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71250"/>
              <a:buNone/>
            </a:pPr>
            <a:r>
              <a:rPr b="1" lang="en-GB" sz="60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Transition</a:t>
            </a:r>
            <a:r>
              <a:rPr b="1" lang="en-GB"/>
              <a:t> </a:t>
            </a:r>
            <a:r>
              <a:rPr b="1" lang="en-GB" sz="60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Uniform (July 2023)</a:t>
            </a:r>
            <a:endParaRPr b="1" sz="60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2034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28500"/>
              <a:buChar char="●"/>
            </a:pPr>
            <a:r>
              <a:rPr lang="en-GB" sz="60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uniform for the July Transition is to be one of the following choices:	</a:t>
            </a:r>
            <a:endParaRPr sz="60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67462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500"/>
              <a:buChar char="○"/>
            </a:pPr>
            <a:r>
              <a:rPr lang="en-GB" sz="60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Full Winterhill Uniform,</a:t>
            </a:r>
            <a:endParaRPr sz="60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67462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500"/>
              <a:buChar char="○"/>
            </a:pPr>
            <a:r>
              <a:rPr lang="en-GB" sz="60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Current Y6 Uniform,</a:t>
            </a:r>
            <a:endParaRPr sz="60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67462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500"/>
              <a:buChar char="○"/>
            </a:pPr>
            <a:r>
              <a:rPr lang="en-GB" sz="60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Any appropriate clothing for a school environment,</a:t>
            </a:r>
            <a:endParaRPr sz="60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2034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500"/>
              <a:buChar char="●"/>
            </a:pPr>
            <a:r>
              <a:rPr lang="en-GB" sz="60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decision of which uniform is to be worn by a child is entirely down to parental choice</a:t>
            </a:r>
            <a:endParaRPr sz="60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71250"/>
              <a:buNone/>
            </a:pPr>
            <a:r>
              <a:t/>
            </a:r>
            <a:endParaRPr sz="60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2034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28500"/>
              <a:buChar char="●"/>
            </a:pPr>
            <a:r>
              <a:rPr lang="en-GB" sz="60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following slides show the uniform that all students must wear from </a:t>
            </a:r>
            <a:r>
              <a:rPr b="1" lang="en-GB" sz="60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September 2023</a:t>
            </a:r>
            <a:endParaRPr b="1" sz="60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71250"/>
              <a:buNone/>
            </a:pPr>
            <a:r>
              <a:t/>
            </a:r>
            <a:endParaRPr sz="60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64423"/>
              <a:buNone/>
            </a:pPr>
            <a:r>
              <a:rPr lang="en-GB"/>
              <a:t>	</a:t>
            </a:r>
            <a:endParaRPr/>
          </a:p>
        </p:txBody>
      </p:sp>
      <p:sp>
        <p:nvSpPr>
          <p:cNvPr id="288" name="Google Shape;288;p32"/>
          <p:cNvSpPr txBox="1"/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6000">
                <a:solidFill>
                  <a:srgbClr val="7030A0"/>
                </a:solidFill>
              </a:rPr>
              <a:t>Uniform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/>
          <p:nvPr/>
        </p:nvSpPr>
        <p:spPr>
          <a:xfrm>
            <a:off x="1730475" y="5110300"/>
            <a:ext cx="4572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2" name="Google Shape;132;p15"/>
          <p:cNvSpPr/>
          <p:nvPr/>
        </p:nvSpPr>
        <p:spPr>
          <a:xfrm>
            <a:off x="3503592" y="854312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5"/>
          <p:cNvSpPr/>
          <p:nvPr/>
        </p:nvSpPr>
        <p:spPr>
          <a:xfrm>
            <a:off x="6426086" y="2606912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5"/>
          <p:cNvSpPr/>
          <p:nvPr/>
        </p:nvSpPr>
        <p:spPr>
          <a:xfrm>
            <a:off x="3503592" y="4381924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5"/>
          <p:cNvSpPr txBox="1"/>
          <p:nvPr>
            <p:ph type="ctrTitle"/>
          </p:nvPr>
        </p:nvSpPr>
        <p:spPr>
          <a:xfrm>
            <a:off x="803378" y="1618851"/>
            <a:ext cx="10468864" cy="97038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ct val="103703"/>
              <a:buNone/>
            </a:pPr>
            <a:r>
              <a:rPr lang="en-GB" sz="6000">
                <a:solidFill>
                  <a:srgbClr val="7030A0"/>
                </a:solidFill>
              </a:rPr>
              <a:t>WHAT ARE OUR AIMS FOR EVERY STUDENT?</a:t>
            </a:r>
            <a:endParaRPr/>
          </a:p>
        </p:txBody>
      </p:sp>
      <p:sp>
        <p:nvSpPr>
          <p:cNvPr id="136" name="Google Shape;136;p15"/>
          <p:cNvSpPr txBox="1"/>
          <p:nvPr/>
        </p:nvSpPr>
        <p:spPr>
          <a:xfrm>
            <a:off x="1368830" y="2868582"/>
            <a:ext cx="5687332" cy="2463895"/>
          </a:xfrm>
          <a:prstGeom prst="rect">
            <a:avLst/>
          </a:prstGeom>
          <a:solidFill>
            <a:srgbClr val="EADCF6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ct val="88235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19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ct val="88235"/>
              <a:buFont typeface="Noto Sans Symbols"/>
              <a:buChar char="❑"/>
            </a:pPr>
            <a:r>
              <a:rPr b="0" i="0" lang="en-GB" sz="32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Every student is happy at Winterhill;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ct val="88235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19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ct val="88235"/>
              <a:buFont typeface="Noto Sans Symbols"/>
              <a:buChar char="❑"/>
            </a:pPr>
            <a:r>
              <a:rPr b="0" i="0" lang="en-GB" sz="32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Every student reaches their potential;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ct val="88235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37" name="Google Shape;13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6161" y="2868582"/>
            <a:ext cx="4380257" cy="2463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3"/>
          <p:cNvSpPr txBox="1"/>
          <p:nvPr>
            <p:ph idx="1" type="body"/>
          </p:nvPr>
        </p:nvSpPr>
        <p:spPr>
          <a:xfrm>
            <a:off x="609600" y="1935475"/>
            <a:ext cx="8239200" cy="43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030A0"/>
              </a:buClr>
              <a:buSzPts val="3600"/>
              <a:buFont typeface="Century Gothic"/>
              <a:buChar char="●"/>
            </a:pPr>
            <a:r>
              <a:rPr lang="en-GB" sz="36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From Monday 11th July to the End of Term</a:t>
            </a:r>
            <a:endParaRPr sz="36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600"/>
              <a:buFont typeface="Century Gothic"/>
              <a:buChar char="○"/>
            </a:pPr>
            <a:r>
              <a:rPr lang="en-GB" sz="36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 can arrive from 8.30am. They will be escorted into school by Prefects/Staff. </a:t>
            </a:r>
            <a:endParaRPr sz="36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600"/>
              <a:buFont typeface="Century Gothic"/>
              <a:buChar char="○"/>
            </a:pPr>
            <a:r>
              <a:rPr lang="en-GB" sz="36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tutor time starts at 8.45am.</a:t>
            </a:r>
            <a:endParaRPr sz="36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600"/>
              <a:buFont typeface="Century Gothic"/>
              <a:buChar char="○"/>
            </a:pPr>
            <a:r>
              <a:rPr lang="en-GB" sz="36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 will be escorted to the main gate by the classroom teacher for 2.55pm.</a:t>
            </a:r>
            <a:endParaRPr sz="3600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5" name="Google Shape;295;p33"/>
          <p:cNvSpPr txBox="1"/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6000">
                <a:solidFill>
                  <a:srgbClr val="7030A0"/>
                </a:solidFill>
              </a:rPr>
              <a:t>School Day for July</a:t>
            </a:r>
            <a:endParaRPr/>
          </a:p>
        </p:txBody>
      </p:sp>
      <p:pic>
        <p:nvPicPr>
          <p:cNvPr id="296" name="Google Shape;29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48800" y="2242775"/>
            <a:ext cx="2857500" cy="180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4"/>
          <p:cNvPicPr preferRelativeResize="0"/>
          <p:nvPr/>
        </p:nvPicPr>
        <p:blipFill rotWithShape="1">
          <a:blip r:embed="rId3">
            <a:alphaModFix/>
          </a:blip>
          <a:srcRect b="16404" l="21550" r="9482" t="17526"/>
          <a:stretch/>
        </p:blipFill>
        <p:spPr>
          <a:xfrm>
            <a:off x="13981" y="38528"/>
            <a:ext cx="12178019" cy="678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4"/>
          <p:cNvPicPr preferRelativeResize="0"/>
          <p:nvPr/>
        </p:nvPicPr>
        <p:blipFill rotWithShape="1">
          <a:blip r:embed="rId4">
            <a:alphaModFix/>
          </a:blip>
          <a:srcRect b="11383" l="19683" r="19524" t="12104"/>
          <a:stretch/>
        </p:blipFill>
        <p:spPr>
          <a:xfrm>
            <a:off x="1331432" y="507142"/>
            <a:ext cx="2834765" cy="2675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unior Classic Fit Black Trousers - Whittakers School Wear" id="304" name="Google Shape;304;p34"/>
          <p:cNvPicPr preferRelativeResize="0"/>
          <p:nvPr/>
        </p:nvPicPr>
        <p:blipFill rotWithShape="1">
          <a:blip r:embed="rId5">
            <a:alphaModFix/>
          </a:blip>
          <a:srcRect b="9615" l="37938" r="38060" t="11370"/>
          <a:stretch/>
        </p:blipFill>
        <p:spPr>
          <a:xfrm>
            <a:off x="8271929" y="3336886"/>
            <a:ext cx="1051046" cy="2435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nterhill | Tie | Pinders" id="305" name="Google Shape;305;p34"/>
          <p:cNvPicPr preferRelativeResize="0"/>
          <p:nvPr/>
        </p:nvPicPr>
        <p:blipFill rotWithShape="1">
          <a:blip r:embed="rId6">
            <a:alphaModFix/>
          </a:blip>
          <a:srcRect b="9471" l="41860" r="41999" t="4491"/>
          <a:stretch/>
        </p:blipFill>
        <p:spPr>
          <a:xfrm>
            <a:off x="2418171" y="3762107"/>
            <a:ext cx="522453" cy="208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4"/>
          <p:cNvPicPr preferRelativeResize="0"/>
          <p:nvPr/>
        </p:nvPicPr>
        <p:blipFill rotWithShape="1">
          <a:blip r:embed="rId7">
            <a:alphaModFix/>
          </a:blip>
          <a:srcRect b="28357" l="44944" r="33264" t="27681"/>
          <a:stretch/>
        </p:blipFill>
        <p:spPr>
          <a:xfrm>
            <a:off x="5498260" y="513594"/>
            <a:ext cx="2990988" cy="245997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4"/>
          <p:cNvSpPr/>
          <p:nvPr/>
        </p:nvSpPr>
        <p:spPr>
          <a:xfrm>
            <a:off x="1964244" y="3232359"/>
            <a:ext cx="1430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White Shirt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4"/>
          <p:cNvSpPr/>
          <p:nvPr/>
        </p:nvSpPr>
        <p:spPr>
          <a:xfrm>
            <a:off x="6970328" y="3029077"/>
            <a:ext cx="3178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 Jumper/Cardigan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4"/>
          <p:cNvSpPr/>
          <p:nvPr/>
        </p:nvSpPr>
        <p:spPr>
          <a:xfrm>
            <a:off x="2043279" y="5918870"/>
            <a:ext cx="141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 Tie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4"/>
          <p:cNvSpPr/>
          <p:nvPr/>
        </p:nvSpPr>
        <p:spPr>
          <a:xfrm>
            <a:off x="5875949" y="5542975"/>
            <a:ext cx="2613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Black Trousers &amp; Skirt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34"/>
          <p:cNvPicPr preferRelativeResize="0"/>
          <p:nvPr/>
        </p:nvPicPr>
        <p:blipFill rotWithShape="1">
          <a:blip r:embed="rId8">
            <a:alphaModFix/>
          </a:blip>
          <a:srcRect b="45823" l="40229" r="49079" t="31549"/>
          <a:stretch/>
        </p:blipFill>
        <p:spPr>
          <a:xfrm>
            <a:off x="8751989" y="519470"/>
            <a:ext cx="2793976" cy="2410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780825" y="3392375"/>
            <a:ext cx="1971300" cy="19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5"/>
          <p:cNvPicPr preferRelativeResize="0"/>
          <p:nvPr/>
        </p:nvPicPr>
        <p:blipFill rotWithShape="1">
          <a:blip r:embed="rId3">
            <a:alphaModFix/>
          </a:blip>
          <a:srcRect b="21232" l="24082" r="26280" t="44151"/>
          <a:stretch/>
        </p:blipFill>
        <p:spPr>
          <a:xfrm>
            <a:off x="746300" y="1069025"/>
            <a:ext cx="11052350" cy="417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6"/>
          <p:cNvPicPr preferRelativeResize="0"/>
          <p:nvPr/>
        </p:nvPicPr>
        <p:blipFill rotWithShape="1">
          <a:blip r:embed="rId3">
            <a:alphaModFix/>
          </a:blip>
          <a:srcRect b="16404" l="21550" r="9482" t="17526"/>
          <a:stretch/>
        </p:blipFill>
        <p:spPr>
          <a:xfrm>
            <a:off x="13981" y="38528"/>
            <a:ext cx="12178019" cy="67809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imberland Toddlers Euro Sprint Black Leather School Shoes/Boots | eBay" id="324" name="Google Shape;32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356" y="2878259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arks Hula Thrill Boys Infant School Shoes | Charles Clinkard" id="325" name="Google Shape;325;p36"/>
          <p:cNvPicPr preferRelativeResize="0"/>
          <p:nvPr/>
        </p:nvPicPr>
        <p:blipFill rotWithShape="1">
          <a:blip r:embed="rId5">
            <a:alphaModFix/>
          </a:blip>
          <a:srcRect b="20840" l="1302" r="0" t="27790"/>
          <a:stretch/>
        </p:blipFill>
        <p:spPr>
          <a:xfrm>
            <a:off x="7584111" y="1366787"/>
            <a:ext cx="4354500" cy="16996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ys Clarks&amp;#39; School Shoes - Rufus Edge | eBay" id="326" name="Google Shape;326;p36"/>
          <p:cNvPicPr preferRelativeResize="0"/>
          <p:nvPr/>
        </p:nvPicPr>
        <p:blipFill rotWithShape="1">
          <a:blip r:embed="rId6">
            <a:alphaModFix/>
          </a:blip>
          <a:srcRect b="21262" l="2979" r="2143" t="21193"/>
          <a:stretch/>
        </p:blipFill>
        <p:spPr>
          <a:xfrm>
            <a:off x="3322888" y="3399826"/>
            <a:ext cx="3988600" cy="18143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arks Tizz Ace Bootleg Girls School Shoes 6.5 H UK Black: Amazon.co.uk:  Shoes &amp;amp; Bags" id="327" name="Google Shape;327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10520" y="4834513"/>
            <a:ext cx="3157085" cy="14700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arks PREPPY EDGE GIRLS PATENT SLIP-ON SCHOOL SHOE - Girls Footwear from  WJ French and Son UK" id="328" name="Google Shape;328;p36"/>
          <p:cNvPicPr preferRelativeResize="0"/>
          <p:nvPr/>
        </p:nvPicPr>
        <p:blipFill rotWithShape="1">
          <a:blip r:embed="rId8">
            <a:alphaModFix/>
          </a:blip>
          <a:srcRect b="34877" l="2977" r="1865" t="35368"/>
          <a:stretch/>
        </p:blipFill>
        <p:spPr>
          <a:xfrm>
            <a:off x="7921882" y="3559221"/>
            <a:ext cx="3824440" cy="896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6"/>
          <p:cNvPicPr preferRelativeResize="0"/>
          <p:nvPr/>
        </p:nvPicPr>
        <p:blipFill rotWithShape="1">
          <a:blip r:embed="rId9">
            <a:alphaModFix/>
          </a:blip>
          <a:srcRect b="23520" l="8313" r="8303" t="27034"/>
          <a:stretch/>
        </p:blipFill>
        <p:spPr>
          <a:xfrm>
            <a:off x="4438275" y="1366775"/>
            <a:ext cx="25489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0674" y="151275"/>
            <a:ext cx="3268839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6"/>
          <p:cNvSpPr/>
          <p:nvPr/>
        </p:nvSpPr>
        <p:spPr>
          <a:xfrm>
            <a:off x="2124783" y="433484"/>
            <a:ext cx="661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Examples of plain black footwear that are allowed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7"/>
          <p:cNvPicPr preferRelativeResize="0"/>
          <p:nvPr/>
        </p:nvPicPr>
        <p:blipFill rotWithShape="1">
          <a:blip r:embed="rId3">
            <a:alphaModFix/>
          </a:blip>
          <a:srcRect b="16404" l="21550" r="9482" t="17526"/>
          <a:stretch/>
        </p:blipFill>
        <p:spPr>
          <a:xfrm>
            <a:off x="13981" y="38528"/>
            <a:ext cx="12178019" cy="678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 rotWithShape="1">
          <a:blip r:embed="rId4">
            <a:alphaModFix/>
          </a:blip>
          <a:srcRect b="2178" l="0" r="0" t="3508"/>
          <a:stretch/>
        </p:blipFill>
        <p:spPr>
          <a:xfrm>
            <a:off x="2845021" y="240632"/>
            <a:ext cx="6501955" cy="6468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8"/>
          <p:cNvSpPr txBox="1"/>
          <p:nvPr>
            <p:ph idx="1" type="subTitle"/>
          </p:nvPr>
        </p:nvSpPr>
        <p:spPr>
          <a:xfrm>
            <a:off x="424725" y="1948050"/>
            <a:ext cx="11264100" cy="43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2000"/>
              <a:t>Main Bus route is as follows: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2000"/>
              <a:t>Wincobank, Shiregreen, Ecclesfield, Chapletown, Thorpe Hesley, Scholes, Kimberworth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2000"/>
              <a:t>Details of the timings and exact route can be viewed via the school website. 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/>
              <a:t>Payment is either cash (80p per trip/£1.60 per day), or via </a:t>
            </a:r>
            <a:r>
              <a:rPr lang="en-GB" sz="2000" u="sng">
                <a:solidFill>
                  <a:schemeClr val="hlink"/>
                </a:solidFill>
                <a:hlinkClick r:id="rId3"/>
              </a:rPr>
              <a:t>https://www.cawthornestravel.com/school-bus</a:t>
            </a:r>
            <a:r>
              <a:rPr lang="en-GB" sz="2000"/>
              <a:t> 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2000"/>
              <a:t>Y6 students in July travel free of charge. Any further questions see Dr Reeder</a:t>
            </a:r>
            <a:endParaRPr sz="2200"/>
          </a:p>
        </p:txBody>
      </p:sp>
      <p:sp>
        <p:nvSpPr>
          <p:cNvPr id="344" name="Google Shape;344;p38"/>
          <p:cNvSpPr txBox="1"/>
          <p:nvPr>
            <p:ph type="ctrTitle"/>
          </p:nvPr>
        </p:nvSpPr>
        <p:spPr>
          <a:xfrm>
            <a:off x="559925" y="766475"/>
            <a:ext cx="5955300" cy="1042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</a:pPr>
            <a:r>
              <a:t/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</a:pPr>
            <a:r>
              <a:rPr lang="en-GB"/>
              <a:t>Bus Route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</a:pPr>
            <a:r>
              <a:rPr lang="en-GB" sz="2444" u="sng">
                <a:solidFill>
                  <a:schemeClr val="hlink"/>
                </a:solidFill>
                <a:hlinkClick r:id="rId4"/>
              </a:rPr>
              <a:t>https://www.winterhill.org.uk/busroute</a:t>
            </a:r>
            <a:endParaRPr/>
          </a:p>
        </p:txBody>
      </p:sp>
      <p:pic>
        <p:nvPicPr>
          <p:cNvPr id="345" name="Google Shape;345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5600" y="766475"/>
            <a:ext cx="2510126" cy="1882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9"/>
          <p:cNvSpPr txBox="1"/>
          <p:nvPr>
            <p:ph idx="1" type="subTitle"/>
          </p:nvPr>
        </p:nvSpPr>
        <p:spPr>
          <a:xfrm>
            <a:off x="374300" y="1403450"/>
            <a:ext cx="11264100" cy="43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2000"/>
              <a:t>Monday 24th July - Friday 28th July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2000"/>
              <a:t>Each day starts at 10.00am, and finish around 2.00pm-3.30pm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/>
              <a:t>Activities include: Art, Music, Food, Technology, Creative Writing, Science, day trips to Castleton Caves and Doncaster Wild Life Park. 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/>
              <a:t>All activities are free of charge, and all you have to do is provide a pack lunch!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2000"/>
              <a:t>If you are interested see your Group Tutor, Dr Reeder or email </a:t>
            </a:r>
            <a:r>
              <a:rPr lang="en-GB" sz="2000" u="sng">
                <a:solidFill>
                  <a:schemeClr val="hlink"/>
                </a:solidFill>
                <a:hlinkClick r:id="rId3"/>
              </a:rPr>
              <a:t>summerschool@winterhill.org.uk</a:t>
            </a:r>
            <a:r>
              <a:rPr lang="en-GB" sz="2000"/>
              <a:t> </a:t>
            </a:r>
            <a:endParaRPr sz="2000"/>
          </a:p>
        </p:txBody>
      </p:sp>
      <p:sp>
        <p:nvSpPr>
          <p:cNvPr id="352" name="Google Shape;352;p39"/>
          <p:cNvSpPr txBox="1"/>
          <p:nvPr>
            <p:ph type="ctrTitle"/>
          </p:nvPr>
        </p:nvSpPr>
        <p:spPr>
          <a:xfrm>
            <a:off x="424725" y="292475"/>
            <a:ext cx="6711600" cy="1042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800"/>
              <a:t>Summer School - July 2023!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/>
          <p:nvPr/>
        </p:nvSpPr>
        <p:spPr>
          <a:xfrm>
            <a:off x="1819794" y="1072660"/>
            <a:ext cx="8229600" cy="77787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90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1111"/>
              <a:buFont typeface="Century Gothic"/>
              <a:buNone/>
            </a:pPr>
            <a:r>
              <a:rPr b="1" i="0" lang="en-GB" sz="56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KEY STAFF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0"/>
          <p:cNvSpPr txBox="1"/>
          <p:nvPr/>
        </p:nvSpPr>
        <p:spPr>
          <a:xfrm>
            <a:off x="569425" y="2144625"/>
            <a:ext cx="10730400" cy="3702600"/>
          </a:xfrm>
          <a:prstGeom prst="rect">
            <a:avLst/>
          </a:prstGeom>
          <a:solidFill>
            <a:srgbClr val="EADCF6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Headteacher 													Mr Rhodes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Deputy Headteacher (Pastoral)								Dr Reeder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Deputy Headteacher (Quality of Education)					Ms Carnegie</a:t>
            </a:r>
            <a:endParaRPr b="0" i="0" sz="20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Senior BfLL														Mr Jeffery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BfLL Year 7&amp;8													Mrs Annerson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SEND Coordinator												Mrs Jenkinson</a:t>
            </a:r>
            <a:endParaRPr b="0" i="0" sz="24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1" i="0" lang="en-GB" sz="2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GROUP TUTOR                      </a:t>
            </a:r>
            <a:r>
              <a:rPr b="1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None/>
            </a:pPr>
            <a:r>
              <a:rPr b="1" i="0" lang="en-GB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1"/>
          <p:cNvSpPr txBox="1"/>
          <p:nvPr/>
        </p:nvSpPr>
        <p:spPr>
          <a:xfrm>
            <a:off x="692728" y="1019971"/>
            <a:ext cx="8340436" cy="114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8108"/>
              <a:buFont typeface="Century Gothic"/>
              <a:buNone/>
            </a:pPr>
            <a:r>
              <a:rPr b="1" i="0" lang="en-GB" sz="56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CONTACT WITH SCHOOL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41"/>
          <p:cNvSpPr txBox="1"/>
          <p:nvPr/>
        </p:nvSpPr>
        <p:spPr>
          <a:xfrm>
            <a:off x="692727" y="2233353"/>
            <a:ext cx="8340435" cy="3491346"/>
          </a:xfrm>
          <a:prstGeom prst="rect">
            <a:avLst/>
          </a:prstGeom>
          <a:solidFill>
            <a:srgbClr val="EADCF6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800" u="none" cap="none" strike="noStrike">
                <a:solidFill>
                  <a:srgbClr val="7030A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b="0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Telephone;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Email;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Group Tutor;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1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</a:t>
            </a:r>
            <a:r>
              <a:rPr b="0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ehaviour </a:t>
            </a:r>
            <a:r>
              <a:rPr b="1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b="0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 </a:t>
            </a:r>
            <a:r>
              <a:rPr b="1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b="0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earning </a:t>
            </a:r>
            <a:r>
              <a:rPr b="1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b="0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eader;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Contact details are essential and MUST be regularly updated, especially in the case of emergencies;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1920" lvl="0" marL="27432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7030A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67" name="Google Shape;367;p41"/>
          <p:cNvSpPr txBox="1"/>
          <p:nvPr/>
        </p:nvSpPr>
        <p:spPr>
          <a:xfrm>
            <a:off x="6450677" y="2182091"/>
            <a:ext cx="5475315" cy="1246909"/>
          </a:xfrm>
          <a:prstGeom prst="rect">
            <a:avLst/>
          </a:prstGeom>
          <a:solidFill>
            <a:srgbClr val="EADCF6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School website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FB 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1920" lvl="0" marL="27432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7030A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368" name="Google Shape;368;p41"/>
          <p:cNvPicPr preferRelativeResize="0"/>
          <p:nvPr/>
        </p:nvPicPr>
        <p:blipFill rotWithShape="1">
          <a:blip r:embed="rId3">
            <a:alphaModFix/>
          </a:blip>
          <a:srcRect b="35756" l="36586" r="39655" t="40970"/>
          <a:stretch/>
        </p:blipFill>
        <p:spPr>
          <a:xfrm>
            <a:off x="10016660" y="2182091"/>
            <a:ext cx="1909332" cy="1246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2"/>
          <p:cNvSpPr txBox="1"/>
          <p:nvPr/>
        </p:nvSpPr>
        <p:spPr>
          <a:xfrm>
            <a:off x="2170066" y="854103"/>
            <a:ext cx="69603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75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entury Gothic"/>
              <a:buNone/>
            </a:pPr>
            <a:r>
              <a:rPr b="0" i="0" lang="en-GB" sz="6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p42"/>
          <p:cNvPicPr preferRelativeResize="0"/>
          <p:nvPr/>
        </p:nvPicPr>
        <p:blipFill rotWithShape="1">
          <a:blip r:embed="rId3">
            <a:alphaModFix/>
          </a:blip>
          <a:srcRect b="31805" l="8445" r="777" t="38750"/>
          <a:stretch/>
        </p:blipFill>
        <p:spPr>
          <a:xfrm>
            <a:off x="1612323" y="2383599"/>
            <a:ext cx="8967354" cy="1713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/>
          <p:nvPr/>
        </p:nvSpPr>
        <p:spPr>
          <a:xfrm>
            <a:off x="559724" y="1847088"/>
            <a:ext cx="11022676" cy="3223676"/>
          </a:xfrm>
          <a:prstGeom prst="rect">
            <a:avLst/>
          </a:prstGeom>
          <a:solidFill>
            <a:srgbClr val="EADCF6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ct val="107140"/>
              <a:buFont typeface="Noto Sans Symbols"/>
              <a:buNone/>
            </a:pPr>
            <a:r>
              <a:rPr b="0" i="0" lang="en-GB" sz="32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Please ensure your child arrives to school punctually, every day, in uniform and with: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ct val="10714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ct val="107140"/>
              <a:buFont typeface="Noto Sans Symbols"/>
              <a:buChar char="❑"/>
            </a:pPr>
            <a:r>
              <a:rPr b="0" i="0" lang="en-GB" sz="32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writing and drawing equipment;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ct val="107140"/>
              <a:buFont typeface="Noto Sans Symbols"/>
              <a:buChar char="❑"/>
            </a:pPr>
            <a:r>
              <a:rPr b="0" i="0" lang="en-GB" sz="32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school bag;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ct val="107140"/>
              <a:buFont typeface="Noto Sans Symbols"/>
              <a:buChar char="❑"/>
            </a:pPr>
            <a:r>
              <a:rPr b="0" i="0" lang="en-GB" sz="32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 kit on days when they need it;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ct val="10714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ct val="107140"/>
              <a:buFont typeface="Noto Sans Symbols"/>
              <a:buNone/>
            </a:pPr>
            <a:r>
              <a:rPr b="0" i="0" lang="en-GB" sz="32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Please also encourage them to have a good night’s sleep, breakfast and to have water to drink during the day.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ct val="142855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44" name="Google Shape;144;p16"/>
          <p:cNvSpPr txBox="1"/>
          <p:nvPr/>
        </p:nvSpPr>
        <p:spPr>
          <a:xfrm>
            <a:off x="609600" y="52120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entury Gothic"/>
              <a:buNone/>
            </a:pPr>
            <a:r>
              <a:rPr b="1" i="0" lang="en-GB" sz="4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BEING WELL PREPARED</a:t>
            </a:r>
            <a:endParaRPr b="1" i="0" sz="4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 txBox="1"/>
          <p:nvPr/>
        </p:nvSpPr>
        <p:spPr>
          <a:xfrm>
            <a:off x="363488" y="2175249"/>
            <a:ext cx="3498574" cy="150506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entury Gothic"/>
              <a:buNone/>
            </a:pPr>
            <a:r>
              <a:rPr b="1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attendance,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entury Gothic"/>
              <a:buNone/>
            </a:pPr>
            <a:br>
              <a:rPr b="1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en-GB" sz="28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greater chances!</a:t>
            </a:r>
            <a:endParaRPr b="1" i="0" sz="28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1" name="Google Shape;15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06281" y="709559"/>
            <a:ext cx="4745069" cy="5340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/>
        </p:nvSpPr>
        <p:spPr>
          <a:xfrm>
            <a:off x="609600" y="704088"/>
            <a:ext cx="10972800" cy="114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39393"/>
              <a:buFont typeface="Century Gothic"/>
              <a:buNone/>
            </a:pPr>
            <a:br>
              <a:rPr b="1" i="0" lang="en-GB" sz="2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en-GB" sz="36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ATTENDANCE AND PUNCTUALITY</a:t>
            </a:r>
            <a:br>
              <a:rPr b="1" i="0" lang="en-GB" sz="36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en-GB" sz="36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Supporting your child!</a:t>
            </a:r>
            <a:endParaRPr b="1" i="0" sz="36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Google Shape;158;p18"/>
          <p:cNvSpPr txBox="1"/>
          <p:nvPr/>
        </p:nvSpPr>
        <p:spPr>
          <a:xfrm>
            <a:off x="609599" y="1964921"/>
            <a:ext cx="11017135" cy="3405102"/>
          </a:xfrm>
          <a:prstGeom prst="rect">
            <a:avLst/>
          </a:prstGeom>
          <a:solidFill>
            <a:srgbClr val="EBDDF6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C62"/>
              </a:buClr>
              <a:buSzPts val="1780"/>
              <a:buFont typeface="Noto Sans Symbols"/>
              <a:buChar char="❑"/>
            </a:pPr>
            <a:r>
              <a:rPr b="0" i="0" lang="en-GB" sz="2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Ensure they leave the house in plenty of time to get to school; school starts at 8.45am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C62"/>
              </a:buClr>
              <a:buSzPts val="178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C62"/>
              </a:buClr>
              <a:buSzPts val="1780"/>
              <a:buFont typeface="Noto Sans Symbols"/>
              <a:buChar char="❑"/>
            </a:pPr>
            <a:r>
              <a:rPr b="0" i="0" lang="en-GB" sz="2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they are feeling a little unwell – send them in we have a school first aider!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C62"/>
              </a:buClr>
              <a:buSzPts val="178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C62"/>
              </a:buClr>
              <a:buSzPts val="1780"/>
              <a:buFont typeface="Noto Sans Symbols"/>
              <a:buChar char="❑"/>
            </a:pPr>
            <a:r>
              <a:rPr b="0" i="0" lang="en-GB" sz="2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Phone school on the first day of absence;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C62"/>
              </a:buClr>
              <a:buSzPts val="178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C62"/>
              </a:buClr>
              <a:buSzPts val="1780"/>
              <a:buFont typeface="Noto Sans Symbols"/>
              <a:buChar char="❑"/>
            </a:pPr>
            <a:r>
              <a:rPr b="0" i="0" lang="en-GB" sz="2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a student has not been registered for their morning registration or first lesson parents will receive a message to their mobile stating that they are not in school;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C62"/>
              </a:buClr>
              <a:buSzPts val="178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C62"/>
              </a:buClr>
              <a:buSzPts val="1780"/>
              <a:buFont typeface="Noto Sans Symbols"/>
              <a:buChar char="❑"/>
            </a:pPr>
            <a:r>
              <a:rPr b="0" i="0" lang="en-GB" sz="2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returning send a note to be given to the Attendance Team/tutor;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C62"/>
              </a:buClr>
              <a:buSzPts val="178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C62"/>
              </a:buClr>
              <a:buSzPts val="1780"/>
              <a:buFont typeface="Noto Sans Symbols"/>
              <a:buChar char="❑"/>
            </a:pPr>
            <a:r>
              <a:rPr b="0" i="0" lang="en-GB" sz="2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 will not be authorised any holidays in term time, unless there are exceptional circumstances;</a:t>
            </a:r>
            <a:endParaRPr b="0" i="0" sz="2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5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5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5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5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5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5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5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5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 txBox="1"/>
          <p:nvPr/>
        </p:nvSpPr>
        <p:spPr>
          <a:xfrm>
            <a:off x="1752642" y="5110300"/>
            <a:ext cx="4572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4" name="Google Shape;164;p19"/>
          <p:cNvSpPr/>
          <p:nvPr/>
        </p:nvSpPr>
        <p:spPr>
          <a:xfrm>
            <a:off x="3503592" y="854312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9"/>
          <p:cNvSpPr/>
          <p:nvPr/>
        </p:nvSpPr>
        <p:spPr>
          <a:xfrm>
            <a:off x="6426086" y="2606912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9"/>
          <p:cNvSpPr/>
          <p:nvPr/>
        </p:nvSpPr>
        <p:spPr>
          <a:xfrm>
            <a:off x="3503592" y="4381924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9"/>
          <p:cNvSpPr txBox="1"/>
          <p:nvPr/>
        </p:nvSpPr>
        <p:spPr>
          <a:xfrm>
            <a:off x="451012" y="3258115"/>
            <a:ext cx="69603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75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entury Gothic"/>
              <a:buNone/>
            </a:pPr>
            <a:r>
              <a:rPr b="1" i="0" lang="en-GB" sz="6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Winterhill Way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9"/>
          <p:cNvSpPr txBox="1"/>
          <p:nvPr/>
        </p:nvSpPr>
        <p:spPr>
          <a:xfrm>
            <a:off x="232424" y="658576"/>
            <a:ext cx="8477203" cy="2154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275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entury Gothic"/>
              <a:buNone/>
            </a:pPr>
            <a:r>
              <a:rPr b="1" i="0" lang="en-GB" sz="4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en-GB" sz="4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Climate for Learning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Century Gothic"/>
              <a:buNone/>
            </a:pPr>
            <a:r>
              <a:rPr b="1" i="0" lang="en-GB" sz="40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Consistent Approach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7260" y="2609539"/>
            <a:ext cx="4264074" cy="2398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300" y="396175"/>
            <a:ext cx="5613501" cy="554647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0"/>
          <p:cNvSpPr txBox="1"/>
          <p:nvPr/>
        </p:nvSpPr>
        <p:spPr>
          <a:xfrm>
            <a:off x="6298800" y="1322275"/>
            <a:ext cx="54735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GB" sz="4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VALUES </a:t>
            </a:r>
            <a:endParaRPr b="1" i="0" sz="44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GB" sz="4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These start with the  ‘Student Pledge’</a:t>
            </a:r>
            <a:endParaRPr b="1" i="0" sz="4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/>
          <p:nvPr/>
        </p:nvSpPr>
        <p:spPr>
          <a:xfrm>
            <a:off x="775855" y="1559622"/>
            <a:ext cx="4106488" cy="3245134"/>
          </a:xfrm>
          <a:prstGeom prst="rect">
            <a:avLst/>
          </a:prstGeom>
          <a:solidFill>
            <a:srgbClr val="EADCF6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None/>
            </a:pPr>
            <a:r>
              <a:rPr b="0" i="0" lang="en-GB" sz="62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3R’s</a:t>
            </a:r>
            <a:endParaRPr b="0" i="0" sz="46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3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RESPECT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3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RESPONSIBILITY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Char char="❑"/>
            </a:pPr>
            <a:r>
              <a:rPr b="0" i="0" lang="en-GB" sz="3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RESILIENCE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1920" lvl="0" marL="27432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None/>
            </a:pPr>
            <a:r>
              <a:t/>
            </a:r>
            <a:endParaRPr b="0" i="0" sz="3400" u="none" cap="none" strike="noStrike">
              <a:solidFill>
                <a:srgbClr val="7030A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20" lvl="0" marL="27432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B0C62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3" name="Google Shape;183;p21"/>
          <p:cNvSpPr txBox="1"/>
          <p:nvPr/>
        </p:nvSpPr>
        <p:spPr>
          <a:xfrm>
            <a:off x="2031363" y="605174"/>
            <a:ext cx="5701960" cy="78931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entury Gothic"/>
              <a:buNone/>
            </a:pPr>
            <a:r>
              <a:rPr b="1" i="0" lang="en-GB" sz="44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VALUES</a:t>
            </a:r>
            <a:endParaRPr b="1" i="0" sz="4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4" name="Google Shape;184;p21"/>
          <p:cNvPicPr preferRelativeResize="0"/>
          <p:nvPr/>
        </p:nvPicPr>
        <p:blipFill rotWithShape="1">
          <a:blip r:embed="rId3">
            <a:alphaModFix/>
          </a:blip>
          <a:srcRect b="27879" l="4425" r="1515" t="34091"/>
          <a:stretch/>
        </p:blipFill>
        <p:spPr>
          <a:xfrm>
            <a:off x="4882344" y="1554910"/>
            <a:ext cx="4577539" cy="325455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/>
        </p:nvSpPr>
        <p:spPr>
          <a:xfrm>
            <a:off x="-108064" y="4580075"/>
            <a:ext cx="9980814" cy="102783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entury Gothic"/>
              <a:buNone/>
            </a:pPr>
            <a:r>
              <a:rPr b="1" i="0" lang="en-GB" sz="3600" u="none" cap="none" strike="noStrike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 PROUD TO BELONG TO WINTERHILL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/>
          <p:nvPr/>
        </p:nvSpPr>
        <p:spPr>
          <a:xfrm>
            <a:off x="1730475" y="5110300"/>
            <a:ext cx="4572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1" name="Google Shape;191;p22"/>
          <p:cNvSpPr/>
          <p:nvPr/>
        </p:nvSpPr>
        <p:spPr>
          <a:xfrm>
            <a:off x="3503592" y="854312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6426086" y="2606912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>
            <a:off x="3503592" y="4381924"/>
            <a:ext cx="1261150" cy="1249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preview" id="194" name="Google Shape;19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5061" y="657858"/>
            <a:ext cx="3639681" cy="5147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preview" id="195" name="Google Shape;19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9304" y="609588"/>
            <a:ext cx="3707938" cy="524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resentation on brainstorming">
  <a:themeElements>
    <a:clrScheme name="Custom 2">
      <a:dk1>
        <a:srgbClr val="000000"/>
      </a:dk1>
      <a:lt1>
        <a:srgbClr val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