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4" r:id="rId12"/>
    <p:sldId id="265" r:id="rId13"/>
    <p:sldId id="266" r:id="rId14"/>
    <p:sldId id="267" r:id="rId15"/>
    <p:sldId id="268" r:id="rId16"/>
    <p:sldId id="269" r:id="rId17"/>
    <p:sldId id="270" r:id="rId18"/>
    <p:sldId id="271" r:id="rId19"/>
    <p:sldId id="272" r:id="rId20"/>
    <p:sldId id="273" r:id="rId21"/>
  </p:sldIdLst>
  <p:sldSz cx="18288000" cy="10287000"/>
  <p:notesSz cx="6858000" cy="9144000"/>
  <p:embeddedFontLst>
    <p:embeddedFont>
      <p:font typeface="Agrandir" panose="020B0604020202020204" charset="0"/>
      <p:regular r:id="rId23"/>
    </p:embeddedFont>
    <p:embeddedFont>
      <p:font typeface="Agrandir Bold" panose="020B0604020202020204" charset="0"/>
      <p:regular r:id="rId24"/>
    </p:embeddedFont>
    <p:embeddedFont>
      <p:font typeface="Calibri" panose="020F0502020204030204" pitchFamily="34" charset="0"/>
      <p:regular r:id="rId25"/>
      <p:bold r:id="rId26"/>
      <p:italic r:id="rId27"/>
      <p:boldItalic r:id="rId28"/>
    </p:embeddedFont>
    <p:embeddedFont>
      <p:font typeface="Canva Sans 1" panose="020B0604020202020204" charset="0"/>
      <p:regular r:id="rId29"/>
    </p:embeddedFont>
    <p:embeddedFont>
      <p:font typeface="Canva Sans 2 Bold" panose="020B0604020202020204" charset="0"/>
      <p:regular r:id="rId30"/>
    </p:embeddedFont>
    <p:embeddedFont>
      <p:font typeface="Quicksand" panose="020B0604020202020204" charset="0"/>
      <p:regular r:id="rId31"/>
    </p:embeddedFont>
    <p:embeddedFont>
      <p:font typeface="Quicksand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73893-0B0F-4599-BBA9-CC84593F6838}" v="33" dt="2024-01-04T09:30:46.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0E860-C7A6-4F07-B576-36B536A64030}"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6E0FE-DBF6-4EB4-89A2-350FB97C30B2}" type="slidenum">
              <a:rPr lang="en-GB" smtClean="0"/>
              <a:t>‹#›</a:t>
            </a:fld>
            <a:endParaRPr lang="en-GB"/>
          </a:p>
        </p:txBody>
      </p:sp>
    </p:spTree>
    <p:extLst>
      <p:ext uri="{BB962C8B-B14F-4D97-AF65-F5344CB8AC3E}">
        <p14:creationId xmlns:p14="http://schemas.microsoft.com/office/powerpoint/2010/main" val="281990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F6E0FE-DBF6-4EB4-89A2-350FB97C30B2}" type="slidenum">
              <a:rPr lang="en-GB" smtClean="0"/>
              <a:t>1</a:t>
            </a:fld>
            <a:endParaRPr lang="en-GB"/>
          </a:p>
        </p:txBody>
      </p:sp>
    </p:spTree>
    <p:extLst>
      <p:ext uri="{BB962C8B-B14F-4D97-AF65-F5344CB8AC3E}">
        <p14:creationId xmlns:p14="http://schemas.microsoft.com/office/powerpoint/2010/main" val="163362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nhs.uk/conditions/meningitis/" TargetMode="External"/><Relationship Id="rId5" Type="http://schemas.openxmlformats.org/officeDocument/2006/relationships/hyperlink" Target="https://www.nhs.uk/conditions/pneumonia/"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3.jpeg"/><Relationship Id="rId12"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svg"/><Relationship Id="rId11" Type="http://schemas.openxmlformats.org/officeDocument/2006/relationships/hyperlink" Target="mailto:c%6f%6etact%69m%6ds%40int%72%61hea%6c%74h.c%6f.uk" TargetMode="External"/><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27.jpe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3.jpeg"/><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svg"/><Relationship Id="rId11" Type="http://schemas.openxmlformats.org/officeDocument/2006/relationships/image" Target="../media/image12.sv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sv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04021" y="0"/>
            <a:ext cx="7483979" cy="3342232"/>
          </a:xfrm>
          <a:custGeom>
            <a:avLst/>
            <a:gdLst/>
            <a:ahLst/>
            <a:cxnLst/>
            <a:rect l="l" t="t" r="r" b="b"/>
            <a:pathLst>
              <a:path w="7483979" h="3342232">
                <a:moveTo>
                  <a:pt x="0" y="0"/>
                </a:moveTo>
                <a:lnTo>
                  <a:pt x="7483979" y="0"/>
                </a:lnTo>
                <a:lnTo>
                  <a:pt x="7483979" y="3342232"/>
                </a:lnTo>
                <a:lnTo>
                  <a:pt x="0" y="3342232"/>
                </a:lnTo>
                <a:lnTo>
                  <a:pt x="0" y="0"/>
                </a:lnTo>
                <a:close/>
              </a:path>
            </a:pathLst>
          </a:custGeom>
          <a:blipFill>
            <a:blip r:embed="rId5"/>
            <a:stretch>
              <a:fillRect/>
            </a:stretch>
          </a:blipFill>
        </p:spPr>
        <p:txBody>
          <a:bodyPr/>
          <a:lstStyle/>
          <a:p>
            <a:endParaRPr lang="en-GB"/>
          </a:p>
        </p:txBody>
      </p:sp>
      <p:sp>
        <p:nvSpPr>
          <p:cNvPr id="3" name="Freeform 3"/>
          <p:cNvSpPr/>
          <p:nvPr/>
        </p:nvSpPr>
        <p:spPr>
          <a:xfrm>
            <a:off x="1028700" y="7670370"/>
            <a:ext cx="16230600" cy="147216"/>
          </a:xfrm>
          <a:custGeom>
            <a:avLst/>
            <a:gdLst/>
            <a:ahLst/>
            <a:cxnLst/>
            <a:rect l="l" t="t" r="r" b="b"/>
            <a:pathLst>
              <a:path w="16230600" h="147216">
                <a:moveTo>
                  <a:pt x="0" y="0"/>
                </a:moveTo>
                <a:lnTo>
                  <a:pt x="16230600" y="0"/>
                </a:lnTo>
                <a:lnTo>
                  <a:pt x="16230600" y="147217"/>
                </a:lnTo>
                <a:lnTo>
                  <a:pt x="0" y="147217"/>
                </a:lnTo>
                <a:lnTo>
                  <a:pt x="0" y="0"/>
                </a:lnTo>
                <a:close/>
              </a:path>
            </a:pathLst>
          </a:custGeom>
          <a:blipFill>
            <a:blip r:embed="rId6"/>
            <a:stretch>
              <a:fillRect/>
            </a:stretch>
          </a:blipFill>
        </p:spPr>
        <p:txBody>
          <a:bodyPr/>
          <a:lstStyle/>
          <a:p>
            <a:endParaRPr lang="en-GB"/>
          </a:p>
        </p:txBody>
      </p:sp>
      <p:sp>
        <p:nvSpPr>
          <p:cNvPr id="4" name="Freeform 4"/>
          <p:cNvSpPr/>
          <p:nvPr/>
        </p:nvSpPr>
        <p:spPr>
          <a:xfrm>
            <a:off x="5525899" y="3556614"/>
            <a:ext cx="7236202" cy="3173773"/>
          </a:xfrm>
          <a:custGeom>
            <a:avLst/>
            <a:gdLst/>
            <a:ahLst/>
            <a:cxnLst/>
            <a:rect l="l" t="t" r="r" b="b"/>
            <a:pathLst>
              <a:path w="7236202" h="3173773">
                <a:moveTo>
                  <a:pt x="0" y="0"/>
                </a:moveTo>
                <a:lnTo>
                  <a:pt x="7236202" y="0"/>
                </a:lnTo>
                <a:lnTo>
                  <a:pt x="7236202" y="3173772"/>
                </a:lnTo>
                <a:lnTo>
                  <a:pt x="0" y="3173772"/>
                </a:lnTo>
                <a:lnTo>
                  <a:pt x="0" y="0"/>
                </a:lnTo>
                <a:close/>
              </a:path>
            </a:pathLst>
          </a:custGeom>
          <a:blipFill>
            <a:blip r:embed="rId7"/>
            <a:stretch>
              <a:fillRect/>
            </a:stretch>
          </a:blipFill>
        </p:spPr>
        <p:txBody>
          <a:bodyPr/>
          <a:lstStyle/>
          <a:p>
            <a:endParaRPr lang="en-GB"/>
          </a:p>
        </p:txBody>
      </p:sp>
      <p:pic>
        <p:nvPicPr>
          <p:cNvPr id="12" name="Audio 11">
            <a:hlinkClick r:id="" action="ppaction://media"/>
            <a:extLst>
              <a:ext uri="{FF2B5EF4-FFF2-40B4-BE49-F238E27FC236}">
                <a16:creationId xmlns:a16="http://schemas.microsoft.com/office/drawing/2014/main" id="{B911AE46-5B0F-1C2D-F7FF-B3E5730B780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139"/>
    </mc:Choice>
    <mc:Fallback xmlns="">
      <p:transition spd="slow" advTm="1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F2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1697" y="335541"/>
            <a:ext cx="5764665" cy="576464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571" r="-3571"/>
              </a:stretch>
            </a:blipFill>
          </p:spPr>
          <p:txBody>
            <a:bodyPr/>
            <a:lstStyle/>
            <a:p>
              <a:endParaRPr lang="en-GB"/>
            </a:p>
          </p:txBody>
        </p:sp>
      </p:grpSp>
      <p:sp>
        <p:nvSpPr>
          <p:cNvPr id="4" name="TextBox 4"/>
          <p:cNvSpPr txBox="1"/>
          <p:nvPr/>
        </p:nvSpPr>
        <p:spPr>
          <a:xfrm>
            <a:off x="744129" y="1486272"/>
            <a:ext cx="4679801" cy="2842260"/>
          </a:xfrm>
          <a:prstGeom prst="rect">
            <a:avLst/>
          </a:prstGeom>
        </p:spPr>
        <p:txBody>
          <a:bodyPr lIns="0" tIns="0" rIns="0" bIns="0" rtlCol="0" anchor="t">
            <a:spAutoFit/>
          </a:bodyPr>
          <a:lstStyle/>
          <a:p>
            <a:pPr algn="ctr">
              <a:lnSpc>
                <a:spcPts val="7019"/>
              </a:lnSpc>
            </a:pPr>
            <a:r>
              <a:rPr lang="en-US" sz="5999">
                <a:solidFill>
                  <a:srgbClr val="00394D"/>
                </a:solidFill>
                <a:latin typeface="Agrandir Bold"/>
              </a:rPr>
              <a:t>What</a:t>
            </a:r>
          </a:p>
          <a:p>
            <a:pPr algn="ctr">
              <a:lnSpc>
                <a:spcPts val="7019"/>
              </a:lnSpc>
            </a:pPr>
            <a:r>
              <a:rPr lang="en-US" sz="5999">
                <a:solidFill>
                  <a:srgbClr val="00394D"/>
                </a:solidFill>
                <a:latin typeface="Agrandir Bold"/>
              </a:rPr>
              <a:t>is </a:t>
            </a:r>
          </a:p>
          <a:p>
            <a:pPr algn="ctr">
              <a:lnSpc>
                <a:spcPts val="7019"/>
              </a:lnSpc>
            </a:pPr>
            <a:r>
              <a:rPr lang="en-US" sz="5999">
                <a:solidFill>
                  <a:srgbClr val="00394D"/>
                </a:solidFill>
                <a:latin typeface="Agrandir Bold"/>
              </a:rPr>
              <a:t>Measles?</a:t>
            </a:r>
          </a:p>
        </p:txBody>
      </p:sp>
      <p:grpSp>
        <p:nvGrpSpPr>
          <p:cNvPr id="5" name="Group 5"/>
          <p:cNvGrpSpPr/>
          <p:nvPr/>
        </p:nvGrpSpPr>
        <p:grpSpPr>
          <a:xfrm>
            <a:off x="10662022" y="7337877"/>
            <a:ext cx="23250599" cy="2559051"/>
            <a:chOff x="0" y="0"/>
            <a:chExt cx="6230927" cy="685800"/>
          </a:xfrm>
        </p:grpSpPr>
        <p:sp>
          <p:nvSpPr>
            <p:cNvPr id="6" name="Freeform 6"/>
            <p:cNvSpPr/>
            <p:nvPr/>
          </p:nvSpPr>
          <p:spPr>
            <a:xfrm>
              <a:off x="0" y="0"/>
              <a:ext cx="6230927" cy="685800"/>
            </a:xfrm>
            <a:custGeom>
              <a:avLst/>
              <a:gdLst/>
              <a:ahLst/>
              <a:cxnLst/>
              <a:rect l="l" t="t" r="r" b="b"/>
              <a:pathLst>
                <a:path w="6230927" h="685800">
                  <a:moveTo>
                    <a:pt x="5888027" y="685800"/>
                  </a:moveTo>
                  <a:lnTo>
                    <a:pt x="342900" y="685800"/>
                  </a:lnTo>
                  <a:cubicBezTo>
                    <a:pt x="153543" y="685800"/>
                    <a:pt x="0" y="532257"/>
                    <a:pt x="0" y="342900"/>
                  </a:cubicBezTo>
                  <a:cubicBezTo>
                    <a:pt x="0" y="153543"/>
                    <a:pt x="153543" y="0"/>
                    <a:pt x="342900" y="0"/>
                  </a:cubicBezTo>
                  <a:lnTo>
                    <a:pt x="5888027" y="0"/>
                  </a:lnTo>
                  <a:cubicBezTo>
                    <a:pt x="6077384" y="0"/>
                    <a:pt x="6230927" y="153543"/>
                    <a:pt x="6230927" y="342900"/>
                  </a:cubicBezTo>
                  <a:cubicBezTo>
                    <a:pt x="6230927" y="532257"/>
                    <a:pt x="6077384" y="685800"/>
                    <a:pt x="5888027" y="685800"/>
                  </a:cubicBezTo>
                  <a:close/>
                </a:path>
              </a:pathLst>
            </a:custGeom>
            <a:solidFill>
              <a:srgbClr val="FAB90E"/>
            </a:solidFill>
          </p:spPr>
          <p:txBody>
            <a:bodyPr/>
            <a:lstStyle/>
            <a:p>
              <a:endParaRPr lang="en-GB"/>
            </a:p>
          </p:txBody>
        </p:sp>
      </p:grpSp>
      <p:sp>
        <p:nvSpPr>
          <p:cNvPr id="7" name="TextBox 7"/>
          <p:cNvSpPr txBox="1"/>
          <p:nvPr/>
        </p:nvSpPr>
        <p:spPr>
          <a:xfrm>
            <a:off x="11385144" y="7558222"/>
            <a:ext cx="6597278" cy="1956435"/>
          </a:xfrm>
          <a:prstGeom prst="rect">
            <a:avLst/>
          </a:prstGeom>
        </p:spPr>
        <p:txBody>
          <a:bodyPr lIns="0" tIns="0" rIns="0" bIns="0" rtlCol="0" anchor="t">
            <a:spAutoFit/>
          </a:bodyPr>
          <a:lstStyle/>
          <a:p>
            <a:pPr algn="ctr">
              <a:lnSpc>
                <a:spcPts val="7019"/>
              </a:lnSpc>
              <a:spcBef>
                <a:spcPct val="0"/>
              </a:spcBef>
            </a:pPr>
            <a:r>
              <a:rPr lang="en-US" sz="5999">
                <a:solidFill>
                  <a:srgbClr val="FFFFFF"/>
                </a:solidFill>
                <a:latin typeface="Agrandir Bold"/>
              </a:rPr>
              <a:t>Most Contagious Virus in the world</a:t>
            </a:r>
            <a:r>
              <a:rPr lang="en-US" sz="5999">
                <a:solidFill>
                  <a:srgbClr val="000000"/>
                </a:solidFill>
                <a:latin typeface="Agrandir Bold"/>
              </a:rPr>
              <a:t> </a:t>
            </a:r>
          </a:p>
        </p:txBody>
      </p:sp>
      <p:sp>
        <p:nvSpPr>
          <p:cNvPr id="8" name="TextBox 8"/>
          <p:cNvSpPr txBox="1"/>
          <p:nvPr/>
        </p:nvSpPr>
        <p:spPr>
          <a:xfrm>
            <a:off x="7562723" y="1354072"/>
            <a:ext cx="8724122" cy="6390132"/>
          </a:xfrm>
          <a:prstGeom prst="rect">
            <a:avLst/>
          </a:prstGeom>
        </p:spPr>
        <p:txBody>
          <a:bodyPr lIns="0" tIns="0" rIns="0" bIns="0" rtlCol="0" anchor="t">
            <a:spAutoFit/>
          </a:bodyPr>
          <a:lstStyle/>
          <a:p>
            <a:pPr algn="ctr">
              <a:lnSpc>
                <a:spcPts val="5498"/>
              </a:lnSpc>
              <a:spcBef>
                <a:spcPct val="0"/>
              </a:spcBef>
            </a:pPr>
            <a:r>
              <a:rPr lang="en-US" sz="4699">
                <a:solidFill>
                  <a:srgbClr val="000000"/>
                </a:solidFill>
                <a:latin typeface="Agrandir Bold"/>
              </a:rPr>
              <a:t>Measles is an infection that spreads very easily and can cause serious problems in some people. </a:t>
            </a:r>
          </a:p>
          <a:p>
            <a:pPr algn="ctr">
              <a:lnSpc>
                <a:spcPts val="5498"/>
              </a:lnSpc>
              <a:spcBef>
                <a:spcPct val="0"/>
              </a:spcBef>
            </a:pPr>
            <a:endParaRPr lang="en-US" sz="4699">
              <a:solidFill>
                <a:srgbClr val="000000"/>
              </a:solidFill>
              <a:latin typeface="Agrandir Bold"/>
            </a:endParaRPr>
          </a:p>
          <a:p>
            <a:pPr algn="ctr">
              <a:lnSpc>
                <a:spcPts val="5498"/>
              </a:lnSpc>
              <a:spcBef>
                <a:spcPct val="0"/>
              </a:spcBef>
            </a:pPr>
            <a:r>
              <a:rPr lang="en-US" sz="4699">
                <a:solidFill>
                  <a:srgbClr val="000000"/>
                </a:solidFill>
                <a:latin typeface="Agrandir Bold"/>
              </a:rPr>
              <a:t>Such as </a:t>
            </a:r>
            <a:r>
              <a:rPr lang="en-US" sz="4699">
                <a:solidFill>
                  <a:srgbClr val="000000"/>
                </a:solidFill>
                <a:latin typeface="Agrandir Bold"/>
                <a:hlinkClick r:id="rId5" tooltip="https://www.nhs.uk/conditions/pneumonia/"/>
              </a:rPr>
              <a:t>pneumonia</a:t>
            </a:r>
            <a:r>
              <a:rPr lang="en-US" sz="4699">
                <a:solidFill>
                  <a:srgbClr val="000000"/>
                </a:solidFill>
                <a:latin typeface="Agrandir Bold"/>
              </a:rPr>
              <a:t>, </a:t>
            </a:r>
            <a:r>
              <a:rPr lang="en-US" sz="4699">
                <a:solidFill>
                  <a:srgbClr val="000000"/>
                </a:solidFill>
                <a:latin typeface="Agrandir Bold"/>
                <a:hlinkClick r:id="rId6" tooltip="https://www.nhs.uk/conditions/meningitis/"/>
              </a:rPr>
              <a:t>meningitis</a:t>
            </a:r>
            <a:r>
              <a:rPr lang="en-US" sz="4699">
                <a:solidFill>
                  <a:srgbClr val="000000"/>
                </a:solidFill>
                <a:latin typeface="Agrandir Bold"/>
              </a:rPr>
              <a:t>, blindness and seizures (fits)</a:t>
            </a:r>
          </a:p>
          <a:p>
            <a:pPr algn="ctr">
              <a:lnSpc>
                <a:spcPts val="5498"/>
              </a:lnSpc>
              <a:spcBef>
                <a:spcPct val="0"/>
              </a:spcBef>
            </a:pPr>
            <a:endParaRPr lang="en-US" sz="4699">
              <a:solidFill>
                <a:srgbClr val="000000"/>
              </a:solidFill>
              <a:latin typeface="Agrandir Bold"/>
            </a:endParaRPr>
          </a:p>
        </p:txBody>
      </p:sp>
      <p:pic>
        <p:nvPicPr>
          <p:cNvPr id="10" name="Audio 9">
            <a:hlinkClick r:id="" action="ppaction://media"/>
            <a:extLst>
              <a:ext uri="{FF2B5EF4-FFF2-40B4-BE49-F238E27FC236}">
                <a16:creationId xmlns:a16="http://schemas.microsoft.com/office/drawing/2014/main" id="{594274FE-AB4C-BB52-F5C0-58B9861BCA6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632"/>
    </mc:Choice>
    <mc:Fallback>
      <p:transition spd="slow" advTm="19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F2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1697" y="335541"/>
            <a:ext cx="5764665" cy="576464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571" r="-3571"/>
              </a:stretch>
            </a:blipFill>
          </p:spPr>
          <p:txBody>
            <a:bodyPr/>
            <a:lstStyle/>
            <a:p>
              <a:endParaRPr lang="en-GB"/>
            </a:p>
          </p:txBody>
        </p:sp>
      </p:grpSp>
      <p:sp>
        <p:nvSpPr>
          <p:cNvPr id="4" name="TextBox 4"/>
          <p:cNvSpPr txBox="1"/>
          <p:nvPr/>
        </p:nvSpPr>
        <p:spPr>
          <a:xfrm>
            <a:off x="744129" y="1486272"/>
            <a:ext cx="4679801" cy="2842260"/>
          </a:xfrm>
          <a:prstGeom prst="rect">
            <a:avLst/>
          </a:prstGeom>
        </p:spPr>
        <p:txBody>
          <a:bodyPr lIns="0" tIns="0" rIns="0" bIns="0" rtlCol="0" anchor="t">
            <a:spAutoFit/>
          </a:bodyPr>
          <a:lstStyle/>
          <a:p>
            <a:pPr algn="ctr">
              <a:lnSpc>
                <a:spcPts val="7019"/>
              </a:lnSpc>
            </a:pPr>
            <a:r>
              <a:rPr lang="en-US" sz="5999">
                <a:solidFill>
                  <a:srgbClr val="00394D"/>
                </a:solidFill>
                <a:latin typeface="Agrandir Bold"/>
              </a:rPr>
              <a:t>What</a:t>
            </a:r>
          </a:p>
          <a:p>
            <a:pPr algn="ctr">
              <a:lnSpc>
                <a:spcPts val="7019"/>
              </a:lnSpc>
            </a:pPr>
            <a:r>
              <a:rPr lang="en-US" sz="5999">
                <a:solidFill>
                  <a:srgbClr val="00394D"/>
                </a:solidFill>
                <a:latin typeface="Agrandir Bold"/>
              </a:rPr>
              <a:t>is </a:t>
            </a:r>
          </a:p>
          <a:p>
            <a:pPr algn="ctr">
              <a:lnSpc>
                <a:spcPts val="7019"/>
              </a:lnSpc>
            </a:pPr>
            <a:r>
              <a:rPr lang="en-US" sz="5999">
                <a:solidFill>
                  <a:srgbClr val="00394D"/>
                </a:solidFill>
                <a:latin typeface="Agrandir Bold"/>
              </a:rPr>
              <a:t>Mumps?</a:t>
            </a:r>
          </a:p>
        </p:txBody>
      </p:sp>
      <p:sp>
        <p:nvSpPr>
          <p:cNvPr id="5" name="TextBox 5"/>
          <p:cNvSpPr txBox="1"/>
          <p:nvPr/>
        </p:nvSpPr>
        <p:spPr>
          <a:xfrm>
            <a:off x="6790353" y="984092"/>
            <a:ext cx="10290131" cy="1232962"/>
          </a:xfrm>
          <a:prstGeom prst="rect">
            <a:avLst/>
          </a:prstGeom>
        </p:spPr>
        <p:txBody>
          <a:bodyPr lIns="0" tIns="0" rIns="0" bIns="0" rtlCol="0" anchor="t">
            <a:spAutoFit/>
          </a:bodyPr>
          <a:lstStyle/>
          <a:p>
            <a:pPr algn="ctr">
              <a:lnSpc>
                <a:spcPts val="4450"/>
              </a:lnSpc>
              <a:spcBef>
                <a:spcPct val="0"/>
              </a:spcBef>
            </a:pPr>
            <a:r>
              <a:rPr lang="en-US" sz="3803">
                <a:solidFill>
                  <a:srgbClr val="00394D"/>
                </a:solidFill>
                <a:latin typeface="Agrandir Bold"/>
              </a:rPr>
              <a:t>Mumps is a contagious viral infection that used to be common in children</a:t>
            </a:r>
          </a:p>
        </p:txBody>
      </p:sp>
      <p:grpSp>
        <p:nvGrpSpPr>
          <p:cNvPr id="6" name="Group 6"/>
          <p:cNvGrpSpPr/>
          <p:nvPr/>
        </p:nvGrpSpPr>
        <p:grpSpPr>
          <a:xfrm>
            <a:off x="10662022" y="7337877"/>
            <a:ext cx="23250599" cy="2559051"/>
            <a:chOff x="0" y="0"/>
            <a:chExt cx="6230927" cy="685800"/>
          </a:xfrm>
        </p:grpSpPr>
        <p:sp>
          <p:nvSpPr>
            <p:cNvPr id="7" name="Freeform 7"/>
            <p:cNvSpPr/>
            <p:nvPr/>
          </p:nvSpPr>
          <p:spPr>
            <a:xfrm>
              <a:off x="0" y="0"/>
              <a:ext cx="6230927" cy="685800"/>
            </a:xfrm>
            <a:custGeom>
              <a:avLst/>
              <a:gdLst/>
              <a:ahLst/>
              <a:cxnLst/>
              <a:rect l="l" t="t" r="r" b="b"/>
              <a:pathLst>
                <a:path w="6230927" h="685800">
                  <a:moveTo>
                    <a:pt x="5888027" y="685800"/>
                  </a:moveTo>
                  <a:lnTo>
                    <a:pt x="342900" y="685800"/>
                  </a:lnTo>
                  <a:cubicBezTo>
                    <a:pt x="153543" y="685800"/>
                    <a:pt x="0" y="532257"/>
                    <a:pt x="0" y="342900"/>
                  </a:cubicBezTo>
                  <a:cubicBezTo>
                    <a:pt x="0" y="153543"/>
                    <a:pt x="153543" y="0"/>
                    <a:pt x="342900" y="0"/>
                  </a:cubicBezTo>
                  <a:lnTo>
                    <a:pt x="5888027" y="0"/>
                  </a:lnTo>
                  <a:cubicBezTo>
                    <a:pt x="6077384" y="0"/>
                    <a:pt x="6230927" y="153543"/>
                    <a:pt x="6230927" y="342900"/>
                  </a:cubicBezTo>
                  <a:cubicBezTo>
                    <a:pt x="6230927" y="532257"/>
                    <a:pt x="6077384" y="685800"/>
                    <a:pt x="5888027" y="685800"/>
                  </a:cubicBezTo>
                  <a:close/>
                </a:path>
              </a:pathLst>
            </a:custGeom>
            <a:solidFill>
              <a:srgbClr val="FAB90E"/>
            </a:solidFill>
          </p:spPr>
          <p:txBody>
            <a:bodyPr/>
            <a:lstStyle/>
            <a:p>
              <a:endParaRPr lang="en-GB"/>
            </a:p>
          </p:txBody>
        </p:sp>
      </p:grpSp>
      <p:sp>
        <p:nvSpPr>
          <p:cNvPr id="8" name="TextBox 8"/>
          <p:cNvSpPr txBox="1"/>
          <p:nvPr/>
        </p:nvSpPr>
        <p:spPr>
          <a:xfrm>
            <a:off x="7197831" y="3122611"/>
            <a:ext cx="9882653" cy="2907769"/>
          </a:xfrm>
          <a:prstGeom prst="rect">
            <a:avLst/>
          </a:prstGeom>
        </p:spPr>
        <p:txBody>
          <a:bodyPr lIns="0" tIns="0" rIns="0" bIns="0" rtlCol="0" anchor="t">
            <a:spAutoFit/>
          </a:bodyPr>
          <a:lstStyle/>
          <a:p>
            <a:pPr algn="ctr">
              <a:lnSpc>
                <a:spcPts val="3736"/>
              </a:lnSpc>
              <a:spcBef>
                <a:spcPct val="0"/>
              </a:spcBef>
            </a:pPr>
            <a:r>
              <a:rPr lang="en-US" sz="3193">
                <a:solidFill>
                  <a:srgbClr val="00394D"/>
                </a:solidFill>
                <a:latin typeface="Agrandir Bold"/>
              </a:rPr>
              <a:t>But mumps can lead to viral meningitis if the virus moves into the outer layer of the brain.</a:t>
            </a:r>
          </a:p>
          <a:p>
            <a:pPr algn="ctr">
              <a:lnSpc>
                <a:spcPts val="3736"/>
              </a:lnSpc>
              <a:spcBef>
                <a:spcPct val="0"/>
              </a:spcBef>
            </a:pPr>
            <a:endParaRPr lang="en-US" sz="3193">
              <a:solidFill>
                <a:srgbClr val="00394D"/>
              </a:solidFill>
              <a:latin typeface="Agrandir Bold"/>
            </a:endParaRPr>
          </a:p>
          <a:p>
            <a:pPr algn="ctr">
              <a:lnSpc>
                <a:spcPts val="3736"/>
              </a:lnSpc>
              <a:spcBef>
                <a:spcPct val="0"/>
              </a:spcBef>
            </a:pPr>
            <a:r>
              <a:rPr lang="en-US" sz="3193">
                <a:solidFill>
                  <a:srgbClr val="00394D"/>
                </a:solidFill>
                <a:latin typeface="Agrandir Bold"/>
              </a:rPr>
              <a:t>Other complications include swelling of the testicles or ovaries (if the affected person has gone through puberty)</a:t>
            </a:r>
          </a:p>
        </p:txBody>
      </p:sp>
      <p:sp>
        <p:nvSpPr>
          <p:cNvPr id="9" name="TextBox 9"/>
          <p:cNvSpPr txBox="1"/>
          <p:nvPr/>
        </p:nvSpPr>
        <p:spPr>
          <a:xfrm>
            <a:off x="11663431" y="7576849"/>
            <a:ext cx="6344651" cy="2085840"/>
          </a:xfrm>
          <a:prstGeom prst="rect">
            <a:avLst/>
          </a:prstGeom>
        </p:spPr>
        <p:txBody>
          <a:bodyPr lIns="0" tIns="0" rIns="0" bIns="0" rtlCol="0" anchor="t">
            <a:spAutoFit/>
          </a:bodyPr>
          <a:lstStyle/>
          <a:p>
            <a:pPr algn="ctr">
              <a:lnSpc>
                <a:spcPts val="5188"/>
              </a:lnSpc>
              <a:spcBef>
                <a:spcPct val="0"/>
              </a:spcBef>
            </a:pPr>
            <a:r>
              <a:rPr lang="en-US" sz="4434">
                <a:solidFill>
                  <a:srgbClr val="FFFFFF"/>
                </a:solidFill>
                <a:latin typeface="Agrandir Bold"/>
              </a:rPr>
              <a:t>Mumps is spread in the same way as colds and flu:</a:t>
            </a:r>
          </a:p>
        </p:txBody>
      </p:sp>
      <p:pic>
        <p:nvPicPr>
          <p:cNvPr id="15" name="Audio 14">
            <a:hlinkClick r:id="" action="ppaction://media"/>
            <a:extLst>
              <a:ext uri="{FF2B5EF4-FFF2-40B4-BE49-F238E27FC236}">
                <a16:creationId xmlns:a16="http://schemas.microsoft.com/office/drawing/2014/main" id="{C83446F8-8C9D-B51E-46DA-74C9CF2040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093"/>
    </mc:Choice>
    <mc:Fallback>
      <p:transition spd="slow" advTm="2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F2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1697" y="335541"/>
            <a:ext cx="5764665" cy="576464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571" r="-3571"/>
              </a:stretch>
            </a:blipFill>
          </p:spPr>
          <p:txBody>
            <a:bodyPr/>
            <a:lstStyle/>
            <a:p>
              <a:endParaRPr lang="en-GB"/>
            </a:p>
          </p:txBody>
        </p:sp>
      </p:grpSp>
      <p:sp>
        <p:nvSpPr>
          <p:cNvPr id="4" name="TextBox 4"/>
          <p:cNvSpPr txBox="1"/>
          <p:nvPr/>
        </p:nvSpPr>
        <p:spPr>
          <a:xfrm>
            <a:off x="744129" y="1486272"/>
            <a:ext cx="4679801" cy="2842260"/>
          </a:xfrm>
          <a:prstGeom prst="rect">
            <a:avLst/>
          </a:prstGeom>
        </p:spPr>
        <p:txBody>
          <a:bodyPr lIns="0" tIns="0" rIns="0" bIns="0" rtlCol="0" anchor="t">
            <a:spAutoFit/>
          </a:bodyPr>
          <a:lstStyle/>
          <a:p>
            <a:pPr algn="ctr">
              <a:lnSpc>
                <a:spcPts val="7019"/>
              </a:lnSpc>
            </a:pPr>
            <a:r>
              <a:rPr lang="en-US" sz="5999">
                <a:solidFill>
                  <a:srgbClr val="00394D"/>
                </a:solidFill>
                <a:latin typeface="Agrandir Bold"/>
              </a:rPr>
              <a:t>What</a:t>
            </a:r>
          </a:p>
          <a:p>
            <a:pPr algn="ctr">
              <a:lnSpc>
                <a:spcPts val="7019"/>
              </a:lnSpc>
            </a:pPr>
            <a:r>
              <a:rPr lang="en-US" sz="5999">
                <a:solidFill>
                  <a:srgbClr val="00394D"/>
                </a:solidFill>
                <a:latin typeface="Agrandir Bold"/>
              </a:rPr>
              <a:t>is </a:t>
            </a:r>
          </a:p>
          <a:p>
            <a:pPr algn="ctr">
              <a:lnSpc>
                <a:spcPts val="7019"/>
              </a:lnSpc>
            </a:pPr>
            <a:r>
              <a:rPr lang="en-US" sz="5999">
                <a:solidFill>
                  <a:srgbClr val="00394D"/>
                </a:solidFill>
                <a:latin typeface="Agrandir Bold"/>
              </a:rPr>
              <a:t>Rubella?</a:t>
            </a:r>
          </a:p>
        </p:txBody>
      </p:sp>
      <p:sp>
        <p:nvSpPr>
          <p:cNvPr id="5" name="TextBox 5"/>
          <p:cNvSpPr txBox="1"/>
          <p:nvPr/>
        </p:nvSpPr>
        <p:spPr>
          <a:xfrm>
            <a:off x="5723981" y="1562472"/>
            <a:ext cx="12564019" cy="4213211"/>
          </a:xfrm>
          <a:prstGeom prst="rect">
            <a:avLst/>
          </a:prstGeom>
        </p:spPr>
        <p:txBody>
          <a:bodyPr lIns="0" tIns="0" rIns="0" bIns="0" rtlCol="0" anchor="t">
            <a:spAutoFit/>
          </a:bodyPr>
          <a:lstStyle/>
          <a:p>
            <a:pPr algn="ctr">
              <a:lnSpc>
                <a:spcPts val="5600"/>
              </a:lnSpc>
              <a:spcBef>
                <a:spcPct val="0"/>
              </a:spcBef>
            </a:pPr>
            <a:r>
              <a:rPr lang="en-US" sz="4000">
                <a:solidFill>
                  <a:srgbClr val="000000"/>
                </a:solidFill>
                <a:latin typeface="Canva Sans 1"/>
              </a:rPr>
              <a:t>Rubella is sometimes known as German Measles </a:t>
            </a:r>
          </a:p>
          <a:p>
            <a:pPr algn="ctr">
              <a:lnSpc>
                <a:spcPts val="5600"/>
              </a:lnSpc>
              <a:spcBef>
                <a:spcPct val="0"/>
              </a:spcBef>
            </a:pPr>
            <a:r>
              <a:rPr lang="en-US" sz="4000">
                <a:solidFill>
                  <a:srgbClr val="000000"/>
                </a:solidFill>
                <a:latin typeface="Canva Sans 1"/>
              </a:rPr>
              <a:t>it is a rare usually mild illness that</a:t>
            </a:r>
          </a:p>
          <a:p>
            <a:pPr algn="ctr">
              <a:lnSpc>
                <a:spcPts val="5600"/>
              </a:lnSpc>
              <a:spcBef>
                <a:spcPct val="0"/>
              </a:spcBef>
            </a:pPr>
            <a:r>
              <a:rPr lang="en-US" sz="4000">
                <a:solidFill>
                  <a:srgbClr val="000000"/>
                </a:solidFill>
                <a:latin typeface="Canva Sans 1"/>
              </a:rPr>
              <a:t> causes a spotty rash. </a:t>
            </a:r>
          </a:p>
          <a:p>
            <a:pPr algn="ctr">
              <a:lnSpc>
                <a:spcPts val="5600"/>
              </a:lnSpc>
              <a:spcBef>
                <a:spcPct val="0"/>
              </a:spcBef>
            </a:pPr>
            <a:endParaRPr lang="en-US" sz="4000">
              <a:solidFill>
                <a:srgbClr val="000000"/>
              </a:solidFill>
              <a:latin typeface="Canva Sans 1"/>
            </a:endParaRPr>
          </a:p>
          <a:p>
            <a:pPr algn="ctr">
              <a:lnSpc>
                <a:spcPts val="5600"/>
              </a:lnSpc>
              <a:spcBef>
                <a:spcPct val="0"/>
              </a:spcBef>
            </a:pPr>
            <a:r>
              <a:rPr lang="en-US" sz="4000">
                <a:solidFill>
                  <a:srgbClr val="000000"/>
                </a:solidFill>
                <a:latin typeface="Canva Sans 1"/>
              </a:rPr>
              <a:t>However if developed in pregnancy it can be serious for the unborn baby.</a:t>
            </a:r>
          </a:p>
        </p:txBody>
      </p:sp>
      <p:grpSp>
        <p:nvGrpSpPr>
          <p:cNvPr id="6" name="Group 6"/>
          <p:cNvGrpSpPr/>
          <p:nvPr/>
        </p:nvGrpSpPr>
        <p:grpSpPr>
          <a:xfrm>
            <a:off x="10662022" y="7337877"/>
            <a:ext cx="23250599" cy="2559051"/>
            <a:chOff x="0" y="0"/>
            <a:chExt cx="6230927" cy="685800"/>
          </a:xfrm>
        </p:grpSpPr>
        <p:sp>
          <p:nvSpPr>
            <p:cNvPr id="7" name="Freeform 7"/>
            <p:cNvSpPr/>
            <p:nvPr/>
          </p:nvSpPr>
          <p:spPr>
            <a:xfrm>
              <a:off x="0" y="0"/>
              <a:ext cx="6230927" cy="685800"/>
            </a:xfrm>
            <a:custGeom>
              <a:avLst/>
              <a:gdLst/>
              <a:ahLst/>
              <a:cxnLst/>
              <a:rect l="l" t="t" r="r" b="b"/>
              <a:pathLst>
                <a:path w="6230927" h="685800">
                  <a:moveTo>
                    <a:pt x="5888027" y="685800"/>
                  </a:moveTo>
                  <a:lnTo>
                    <a:pt x="342900" y="685800"/>
                  </a:lnTo>
                  <a:cubicBezTo>
                    <a:pt x="153543" y="685800"/>
                    <a:pt x="0" y="532257"/>
                    <a:pt x="0" y="342900"/>
                  </a:cubicBezTo>
                  <a:cubicBezTo>
                    <a:pt x="0" y="153543"/>
                    <a:pt x="153543" y="0"/>
                    <a:pt x="342900" y="0"/>
                  </a:cubicBezTo>
                  <a:lnTo>
                    <a:pt x="5888027" y="0"/>
                  </a:lnTo>
                  <a:cubicBezTo>
                    <a:pt x="6077384" y="0"/>
                    <a:pt x="6230927" y="153543"/>
                    <a:pt x="6230927" y="342900"/>
                  </a:cubicBezTo>
                  <a:cubicBezTo>
                    <a:pt x="6230927" y="532257"/>
                    <a:pt x="6077384" y="685800"/>
                    <a:pt x="5888027" y="685800"/>
                  </a:cubicBezTo>
                  <a:close/>
                </a:path>
              </a:pathLst>
            </a:custGeom>
            <a:solidFill>
              <a:srgbClr val="FAB90E"/>
            </a:solidFill>
          </p:spPr>
          <p:txBody>
            <a:bodyPr/>
            <a:lstStyle/>
            <a:p>
              <a:endParaRPr lang="en-GB"/>
            </a:p>
          </p:txBody>
        </p:sp>
      </p:grpSp>
      <p:pic>
        <p:nvPicPr>
          <p:cNvPr id="10" name="Audio 9">
            <a:hlinkClick r:id="" action="ppaction://media"/>
            <a:extLst>
              <a:ext uri="{FF2B5EF4-FFF2-40B4-BE49-F238E27FC236}">
                <a16:creationId xmlns:a16="http://schemas.microsoft.com/office/drawing/2014/main" id="{81CDFE6D-DD95-23BC-5DCA-65F9F1ACD0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836"/>
    </mc:Choice>
    <mc:Fallback>
      <p:transition spd="slow" advTm="1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AFC"/>
        </a:solidFill>
        <a:effectLst/>
      </p:bgPr>
    </p:bg>
    <p:spTree>
      <p:nvGrpSpPr>
        <p:cNvPr id="1" name=""/>
        <p:cNvGrpSpPr/>
        <p:nvPr/>
      </p:nvGrpSpPr>
      <p:grpSpPr>
        <a:xfrm>
          <a:off x="0" y="0"/>
          <a:ext cx="0" cy="0"/>
          <a:chOff x="0" y="0"/>
          <a:chExt cx="0" cy="0"/>
        </a:xfrm>
      </p:grpSpPr>
      <p:sp>
        <p:nvSpPr>
          <p:cNvPr id="2" name="AutoShape 2"/>
          <p:cNvSpPr/>
          <p:nvPr/>
        </p:nvSpPr>
        <p:spPr>
          <a:xfrm rot="-10800000">
            <a:off x="6846721" y="3142953"/>
            <a:ext cx="4594559" cy="0"/>
          </a:xfrm>
          <a:prstGeom prst="line">
            <a:avLst/>
          </a:prstGeom>
          <a:ln w="28575" cap="flat">
            <a:solidFill>
              <a:srgbClr val="E6F2FA"/>
            </a:solidFill>
            <a:prstDash val="solid"/>
            <a:headEnd type="none" w="sm" len="sm"/>
            <a:tailEnd type="none" w="sm" len="sm"/>
          </a:ln>
        </p:spPr>
        <p:txBody>
          <a:bodyPr/>
          <a:lstStyle/>
          <a:p>
            <a:endParaRPr lang="en-GB"/>
          </a:p>
        </p:txBody>
      </p:sp>
      <p:sp>
        <p:nvSpPr>
          <p:cNvPr id="3" name="Freeform 3"/>
          <p:cNvSpPr/>
          <p:nvPr/>
        </p:nvSpPr>
        <p:spPr>
          <a:xfrm>
            <a:off x="15245620" y="7323107"/>
            <a:ext cx="3226364" cy="3079525"/>
          </a:xfrm>
          <a:custGeom>
            <a:avLst/>
            <a:gdLst/>
            <a:ahLst/>
            <a:cxnLst/>
            <a:rect l="l" t="t" r="r" b="b"/>
            <a:pathLst>
              <a:path w="3226364" h="3079525">
                <a:moveTo>
                  <a:pt x="0" y="0"/>
                </a:moveTo>
                <a:lnTo>
                  <a:pt x="3226363" y="0"/>
                </a:lnTo>
                <a:lnTo>
                  <a:pt x="3226363" y="3079524"/>
                </a:lnTo>
                <a:lnTo>
                  <a:pt x="0" y="3079524"/>
                </a:lnTo>
                <a:lnTo>
                  <a:pt x="0" y="0"/>
                </a:lnTo>
                <a:close/>
              </a:path>
            </a:pathLst>
          </a:custGeom>
          <a:blipFill>
            <a:blip r:embed="rId4">
              <a:alphaModFix amt="15000"/>
              <a:extLst>
                <a:ext uri="{96DAC541-7B7A-43D3-8B79-37D633B846F1}">
                  <asvg:svgBlip xmlns:asvg="http://schemas.microsoft.com/office/drawing/2016/SVG/main" r:embed="rId5"/>
                </a:ext>
              </a:extLst>
            </a:blip>
            <a:stretch>
              <a:fillRect r="-24826" b="-33618"/>
            </a:stretch>
          </a:blipFill>
        </p:spPr>
        <p:txBody>
          <a:bodyPr/>
          <a:lstStyle/>
          <a:p>
            <a:endParaRPr lang="en-GB"/>
          </a:p>
        </p:txBody>
      </p:sp>
      <p:sp>
        <p:nvSpPr>
          <p:cNvPr id="4" name="Freeform 4"/>
          <p:cNvSpPr/>
          <p:nvPr/>
        </p:nvSpPr>
        <p:spPr>
          <a:xfrm>
            <a:off x="512423" y="2197106"/>
            <a:ext cx="1757601" cy="1757601"/>
          </a:xfrm>
          <a:custGeom>
            <a:avLst/>
            <a:gdLst/>
            <a:ahLst/>
            <a:cxnLst/>
            <a:rect l="l" t="t" r="r" b="b"/>
            <a:pathLst>
              <a:path w="1757601" h="1757601">
                <a:moveTo>
                  <a:pt x="0" y="0"/>
                </a:moveTo>
                <a:lnTo>
                  <a:pt x="1757601" y="0"/>
                </a:lnTo>
                <a:lnTo>
                  <a:pt x="1757601" y="1757601"/>
                </a:lnTo>
                <a:lnTo>
                  <a:pt x="0" y="1757601"/>
                </a:lnTo>
                <a:lnTo>
                  <a:pt x="0" y="0"/>
                </a:lnTo>
                <a:close/>
              </a:path>
            </a:pathLst>
          </a:custGeom>
          <a:blipFill>
            <a:blip r:embed="rId6"/>
            <a:stretch>
              <a:fillRect/>
            </a:stretch>
          </a:blipFill>
        </p:spPr>
        <p:txBody>
          <a:bodyPr/>
          <a:lstStyle/>
          <a:p>
            <a:endParaRPr lang="en-GB"/>
          </a:p>
        </p:txBody>
      </p:sp>
      <p:sp>
        <p:nvSpPr>
          <p:cNvPr id="5" name="Freeform 5"/>
          <p:cNvSpPr/>
          <p:nvPr/>
        </p:nvSpPr>
        <p:spPr>
          <a:xfrm>
            <a:off x="16133938" y="2197106"/>
            <a:ext cx="1705259" cy="1705259"/>
          </a:xfrm>
          <a:custGeom>
            <a:avLst/>
            <a:gdLst/>
            <a:ahLst/>
            <a:cxnLst/>
            <a:rect l="l" t="t" r="r" b="b"/>
            <a:pathLst>
              <a:path w="1705259" h="1705259">
                <a:moveTo>
                  <a:pt x="0" y="0"/>
                </a:moveTo>
                <a:lnTo>
                  <a:pt x="1705259" y="0"/>
                </a:lnTo>
                <a:lnTo>
                  <a:pt x="1705259" y="1705259"/>
                </a:lnTo>
                <a:lnTo>
                  <a:pt x="0" y="1705259"/>
                </a:lnTo>
                <a:lnTo>
                  <a:pt x="0" y="0"/>
                </a:lnTo>
                <a:close/>
              </a:path>
            </a:pathLst>
          </a:custGeom>
          <a:blipFill>
            <a:blip r:embed="rId7"/>
            <a:stretch>
              <a:fillRect/>
            </a:stretch>
          </a:blipFill>
        </p:spPr>
        <p:txBody>
          <a:bodyPr/>
          <a:lstStyle/>
          <a:p>
            <a:endParaRPr lang="en-GB"/>
          </a:p>
        </p:txBody>
      </p:sp>
      <p:grpSp>
        <p:nvGrpSpPr>
          <p:cNvPr id="6" name="Group 6"/>
          <p:cNvGrpSpPr/>
          <p:nvPr/>
        </p:nvGrpSpPr>
        <p:grpSpPr>
          <a:xfrm>
            <a:off x="2271580" y="1827038"/>
            <a:ext cx="13911539" cy="5438918"/>
            <a:chOff x="0" y="0"/>
            <a:chExt cx="18548719" cy="7251891"/>
          </a:xfrm>
        </p:grpSpPr>
        <p:sp>
          <p:nvSpPr>
            <p:cNvPr id="7" name="TextBox 7"/>
            <p:cNvSpPr txBox="1"/>
            <p:nvPr/>
          </p:nvSpPr>
          <p:spPr>
            <a:xfrm>
              <a:off x="0" y="1778825"/>
              <a:ext cx="18548719" cy="5473066"/>
            </a:xfrm>
            <a:prstGeom prst="rect">
              <a:avLst/>
            </a:prstGeom>
          </p:spPr>
          <p:txBody>
            <a:bodyPr lIns="0" tIns="0" rIns="0" bIns="0" rtlCol="0" anchor="t">
              <a:spAutoFit/>
            </a:bodyPr>
            <a:lstStyle/>
            <a:p>
              <a:pPr algn="ctr">
                <a:lnSpc>
                  <a:spcPts val="4619"/>
                </a:lnSpc>
              </a:pPr>
              <a:r>
                <a:rPr lang="en-US" sz="3299">
                  <a:solidFill>
                    <a:srgbClr val="545454"/>
                  </a:solidFill>
                  <a:latin typeface="Agrandir"/>
                </a:rPr>
                <a:t>The vaccination is nothing to worry about. The team will talk to you and explain exactly what is going to happen and answer any questions you may have. You will be sat down to receive the vaccine and if you require, we have private/secluded areas where you can go.</a:t>
              </a:r>
            </a:p>
            <a:p>
              <a:pPr algn="ctr">
                <a:lnSpc>
                  <a:spcPts val="4619"/>
                </a:lnSpc>
              </a:pPr>
              <a:endParaRPr lang="en-US" sz="3299">
                <a:solidFill>
                  <a:srgbClr val="545454"/>
                </a:solidFill>
                <a:latin typeface="Agrandir"/>
              </a:endParaRPr>
            </a:p>
            <a:p>
              <a:pPr algn="ctr">
                <a:lnSpc>
                  <a:spcPts val="4619"/>
                </a:lnSpc>
              </a:pPr>
              <a:endParaRPr lang="en-US" sz="3299">
                <a:solidFill>
                  <a:srgbClr val="545454"/>
                </a:solidFill>
                <a:latin typeface="Agrandir"/>
              </a:endParaRPr>
            </a:p>
            <a:p>
              <a:pPr marL="0" lvl="0" indent="0" algn="ctr">
                <a:lnSpc>
                  <a:spcPts val="4619"/>
                </a:lnSpc>
                <a:spcBef>
                  <a:spcPct val="0"/>
                </a:spcBef>
              </a:pPr>
              <a:endParaRPr lang="en-US" sz="3299">
                <a:solidFill>
                  <a:srgbClr val="545454"/>
                </a:solidFill>
                <a:latin typeface="Agrandir"/>
              </a:endParaRPr>
            </a:p>
          </p:txBody>
        </p:sp>
        <p:sp>
          <p:nvSpPr>
            <p:cNvPr id="8" name="TextBox 8"/>
            <p:cNvSpPr txBox="1"/>
            <p:nvPr/>
          </p:nvSpPr>
          <p:spPr>
            <a:xfrm>
              <a:off x="0" y="-171450"/>
              <a:ext cx="18548719" cy="1703917"/>
            </a:xfrm>
            <a:prstGeom prst="rect">
              <a:avLst/>
            </a:prstGeom>
          </p:spPr>
          <p:txBody>
            <a:bodyPr lIns="0" tIns="0" rIns="0" bIns="0" rtlCol="0" anchor="t">
              <a:spAutoFit/>
            </a:bodyPr>
            <a:lstStyle/>
            <a:p>
              <a:pPr algn="ctr">
                <a:lnSpc>
                  <a:spcPts val="4900"/>
                </a:lnSpc>
              </a:pPr>
              <a:r>
                <a:rPr lang="en-US" sz="3500">
                  <a:solidFill>
                    <a:srgbClr val="48738D"/>
                  </a:solidFill>
                  <a:latin typeface="Agrandir Bold"/>
                </a:rPr>
                <a:t>All of our nurses have many years of experience</a:t>
              </a:r>
            </a:p>
            <a:p>
              <a:pPr marL="0" lvl="0" indent="0" algn="ctr">
                <a:lnSpc>
                  <a:spcPts val="4900"/>
                </a:lnSpc>
                <a:spcBef>
                  <a:spcPct val="0"/>
                </a:spcBef>
              </a:pPr>
              <a:r>
                <a:rPr lang="en-US" sz="3500">
                  <a:solidFill>
                    <a:srgbClr val="48738D"/>
                  </a:solidFill>
                  <a:latin typeface="Agrandir Bold"/>
                </a:rPr>
                <a:t> immunising young people</a:t>
              </a:r>
            </a:p>
          </p:txBody>
        </p:sp>
      </p:grpSp>
      <p:sp>
        <p:nvSpPr>
          <p:cNvPr id="9" name="TextBox 9"/>
          <p:cNvSpPr txBox="1"/>
          <p:nvPr/>
        </p:nvSpPr>
        <p:spPr>
          <a:xfrm>
            <a:off x="1595898" y="572452"/>
            <a:ext cx="15262904" cy="798195"/>
          </a:xfrm>
          <a:prstGeom prst="rect">
            <a:avLst/>
          </a:prstGeom>
        </p:spPr>
        <p:txBody>
          <a:bodyPr lIns="0" tIns="0" rIns="0" bIns="0" rtlCol="0" anchor="t">
            <a:spAutoFit/>
          </a:bodyPr>
          <a:lstStyle/>
          <a:p>
            <a:pPr algn="ctr">
              <a:lnSpc>
                <a:spcPts val="5265"/>
              </a:lnSpc>
            </a:pPr>
            <a:r>
              <a:rPr lang="en-US" sz="4500">
                <a:solidFill>
                  <a:srgbClr val="00394D"/>
                </a:solidFill>
                <a:latin typeface="Agrandir Bold"/>
              </a:rPr>
              <a:t>What to expect on the day of vaccination</a:t>
            </a:r>
          </a:p>
        </p:txBody>
      </p:sp>
      <p:sp>
        <p:nvSpPr>
          <p:cNvPr id="10" name="TextBox 10"/>
          <p:cNvSpPr txBox="1"/>
          <p:nvPr/>
        </p:nvSpPr>
        <p:spPr>
          <a:xfrm>
            <a:off x="9650906" y="5514974"/>
            <a:ext cx="8031950" cy="4772026"/>
          </a:xfrm>
          <a:prstGeom prst="rect">
            <a:avLst/>
          </a:prstGeom>
        </p:spPr>
        <p:txBody>
          <a:bodyPr lIns="0" tIns="0" rIns="0" bIns="0" rtlCol="0" anchor="t">
            <a:spAutoFit/>
          </a:bodyPr>
          <a:lstStyle/>
          <a:p>
            <a:pPr algn="just">
              <a:lnSpc>
                <a:spcPts val="4199"/>
              </a:lnSpc>
            </a:pPr>
            <a:r>
              <a:rPr lang="en-US" sz="2999">
                <a:solidFill>
                  <a:srgbClr val="545454"/>
                </a:solidFill>
                <a:latin typeface="Agrandir"/>
              </a:rPr>
              <a:t> </a:t>
            </a:r>
          </a:p>
          <a:p>
            <a:pPr algn="just">
              <a:lnSpc>
                <a:spcPts val="4199"/>
              </a:lnSpc>
            </a:pPr>
            <a:r>
              <a:rPr lang="en-US" sz="2999">
                <a:solidFill>
                  <a:srgbClr val="545454"/>
                </a:solidFill>
                <a:latin typeface="Agrandir"/>
              </a:rPr>
              <a:t>If you are worried/apprehensive, we have  people who can sit with you whilst you have the vaccination. We do not encourage friends/other pupils to sit with each other as this can lead to overcrowding in the vaccination area.</a:t>
            </a:r>
          </a:p>
          <a:p>
            <a:pPr algn="just">
              <a:lnSpc>
                <a:spcPts val="4199"/>
              </a:lnSpc>
            </a:pPr>
            <a:endParaRPr lang="en-US" sz="2999">
              <a:solidFill>
                <a:srgbClr val="545454"/>
              </a:solidFill>
              <a:latin typeface="Agrandir"/>
            </a:endParaRPr>
          </a:p>
          <a:p>
            <a:pPr marL="0" lvl="0" indent="0" algn="just">
              <a:lnSpc>
                <a:spcPts val="4199"/>
              </a:lnSpc>
              <a:spcBef>
                <a:spcPct val="0"/>
              </a:spcBef>
            </a:pPr>
            <a:endParaRPr lang="en-US" sz="2999">
              <a:solidFill>
                <a:srgbClr val="545454"/>
              </a:solidFill>
              <a:latin typeface="Agrandir"/>
            </a:endParaRPr>
          </a:p>
        </p:txBody>
      </p:sp>
      <p:sp>
        <p:nvSpPr>
          <p:cNvPr id="11" name="TextBox 11"/>
          <p:cNvSpPr txBox="1"/>
          <p:nvPr/>
        </p:nvSpPr>
        <p:spPr>
          <a:xfrm>
            <a:off x="512423" y="6038849"/>
            <a:ext cx="8031950" cy="3724276"/>
          </a:xfrm>
          <a:prstGeom prst="rect">
            <a:avLst/>
          </a:prstGeom>
        </p:spPr>
        <p:txBody>
          <a:bodyPr lIns="0" tIns="0" rIns="0" bIns="0" rtlCol="0" anchor="t">
            <a:spAutoFit/>
          </a:bodyPr>
          <a:lstStyle/>
          <a:p>
            <a:pPr algn="just">
              <a:lnSpc>
                <a:spcPts val="4199"/>
              </a:lnSpc>
            </a:pPr>
            <a:r>
              <a:rPr lang="en-US" sz="2999" dirty="0">
                <a:solidFill>
                  <a:srgbClr val="545454"/>
                </a:solidFill>
                <a:latin typeface="Agrandir"/>
              </a:rPr>
              <a:t>We fully understand that some people don't like needles etc. All our staff are very supportive and caring - Do not listen to tales from others who say things like: "the needle is massive", "it really hurts", "people keep fainting".</a:t>
            </a:r>
          </a:p>
          <a:p>
            <a:pPr marL="0" lvl="0" indent="0" algn="just">
              <a:lnSpc>
                <a:spcPts val="4199"/>
              </a:lnSpc>
              <a:spcBef>
                <a:spcPct val="0"/>
              </a:spcBef>
            </a:pPr>
            <a:endParaRPr lang="en-US" sz="2999" dirty="0">
              <a:solidFill>
                <a:srgbClr val="545454"/>
              </a:solidFill>
              <a:latin typeface="Agrandir"/>
            </a:endParaRPr>
          </a:p>
        </p:txBody>
      </p:sp>
      <p:sp>
        <p:nvSpPr>
          <p:cNvPr id="12" name="TextBox 12"/>
          <p:cNvSpPr txBox="1"/>
          <p:nvPr/>
        </p:nvSpPr>
        <p:spPr>
          <a:xfrm>
            <a:off x="6406455" y="9598039"/>
            <a:ext cx="5475089" cy="688961"/>
          </a:xfrm>
          <a:prstGeom prst="rect">
            <a:avLst/>
          </a:prstGeom>
        </p:spPr>
        <p:txBody>
          <a:bodyPr lIns="0" tIns="0" rIns="0" bIns="0" rtlCol="0" anchor="t">
            <a:spAutoFit/>
          </a:bodyPr>
          <a:lstStyle/>
          <a:p>
            <a:pPr algn="ctr">
              <a:lnSpc>
                <a:spcPts val="5600"/>
              </a:lnSpc>
            </a:pPr>
            <a:r>
              <a:rPr lang="en-US" sz="4000">
                <a:solidFill>
                  <a:srgbClr val="171515"/>
                </a:solidFill>
                <a:latin typeface="Canva Sans 1"/>
              </a:rPr>
              <a:t>www.intrahealth.co.uk</a:t>
            </a:r>
          </a:p>
        </p:txBody>
      </p:sp>
      <p:pic>
        <p:nvPicPr>
          <p:cNvPr id="20" name="Audio 19">
            <a:hlinkClick r:id="" action="ppaction://media"/>
            <a:extLst>
              <a:ext uri="{FF2B5EF4-FFF2-40B4-BE49-F238E27FC236}">
                <a16:creationId xmlns:a16="http://schemas.microsoft.com/office/drawing/2014/main" id="{BCDB4B7B-5646-0DCA-CD7E-A92F908BC8C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0999"/>
    </mc:Choice>
    <mc:Fallback>
      <p:transition spd="slow" advTm="6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518" b="-9518"/>
            </a:stretch>
          </a:blipFill>
        </p:spPr>
        <p:txBody>
          <a:bodyPr/>
          <a:lstStyle/>
          <a:p>
            <a:endParaRPr lang="en-GB"/>
          </a:p>
        </p:txBody>
      </p:sp>
      <p:sp>
        <p:nvSpPr>
          <p:cNvPr id="3" name="Freeform 3"/>
          <p:cNvSpPr/>
          <p:nvPr/>
        </p:nvSpPr>
        <p:spPr>
          <a:xfrm>
            <a:off x="-161725" y="-142436"/>
            <a:ext cx="3152407" cy="2932436"/>
          </a:xfrm>
          <a:custGeom>
            <a:avLst/>
            <a:gdLst/>
            <a:ahLst/>
            <a:cxnLst/>
            <a:rect l="l" t="t" r="r" b="b"/>
            <a:pathLst>
              <a:path w="3152407" h="2932436">
                <a:moveTo>
                  <a:pt x="0" y="0"/>
                </a:moveTo>
                <a:lnTo>
                  <a:pt x="3152407" y="0"/>
                </a:lnTo>
                <a:lnTo>
                  <a:pt x="3152407" y="2932435"/>
                </a:lnTo>
                <a:lnTo>
                  <a:pt x="0" y="2932435"/>
                </a:lnTo>
                <a:lnTo>
                  <a:pt x="0" y="0"/>
                </a:lnTo>
                <a:close/>
              </a:path>
            </a:pathLst>
          </a:custGeom>
          <a:blipFill>
            <a:blip r:embed="rId5">
              <a:alphaModFix amt="15000"/>
              <a:extLst>
                <a:ext uri="{96DAC541-7B7A-43D3-8B79-37D633B846F1}">
                  <asvg:svgBlip xmlns:asvg="http://schemas.microsoft.com/office/drawing/2016/SVG/main" r:embed="rId6"/>
                </a:ext>
              </a:extLst>
            </a:blip>
            <a:stretch>
              <a:fillRect l="-36263" t="-49665"/>
            </a:stretch>
          </a:blipFill>
        </p:spPr>
        <p:txBody>
          <a:bodyPr/>
          <a:lstStyle/>
          <a:p>
            <a:endParaRPr lang="en-GB"/>
          </a:p>
        </p:txBody>
      </p:sp>
      <p:sp>
        <p:nvSpPr>
          <p:cNvPr id="4" name="TextBox 4"/>
          <p:cNvSpPr txBox="1"/>
          <p:nvPr/>
        </p:nvSpPr>
        <p:spPr>
          <a:xfrm>
            <a:off x="1512548" y="392236"/>
            <a:ext cx="15262904" cy="798195"/>
          </a:xfrm>
          <a:prstGeom prst="rect">
            <a:avLst/>
          </a:prstGeom>
        </p:spPr>
        <p:txBody>
          <a:bodyPr lIns="0" tIns="0" rIns="0" bIns="0" rtlCol="0" anchor="t">
            <a:spAutoFit/>
          </a:bodyPr>
          <a:lstStyle/>
          <a:p>
            <a:pPr algn="ctr">
              <a:lnSpc>
                <a:spcPts val="5265"/>
              </a:lnSpc>
            </a:pPr>
            <a:r>
              <a:rPr lang="en-US" sz="4500">
                <a:solidFill>
                  <a:srgbClr val="00394D"/>
                </a:solidFill>
                <a:latin typeface="Agrandir Bold"/>
              </a:rPr>
              <a:t>This is the truth</a:t>
            </a:r>
          </a:p>
        </p:txBody>
      </p:sp>
      <p:grpSp>
        <p:nvGrpSpPr>
          <p:cNvPr id="5" name="Group 5"/>
          <p:cNvGrpSpPr/>
          <p:nvPr/>
        </p:nvGrpSpPr>
        <p:grpSpPr>
          <a:xfrm>
            <a:off x="743913" y="1028700"/>
            <a:ext cx="5092771" cy="3246020"/>
            <a:chOff x="0" y="0"/>
            <a:chExt cx="8009835" cy="5105292"/>
          </a:xfrm>
        </p:grpSpPr>
        <p:sp>
          <p:nvSpPr>
            <p:cNvPr id="6" name="Freeform 6"/>
            <p:cNvSpPr/>
            <p:nvPr/>
          </p:nvSpPr>
          <p:spPr>
            <a:xfrm>
              <a:off x="0" y="0"/>
              <a:ext cx="8009835" cy="5105292"/>
            </a:xfrm>
            <a:custGeom>
              <a:avLst/>
              <a:gdLst/>
              <a:ahLst/>
              <a:cxnLst/>
              <a:rect l="l" t="t" r="r" b="b"/>
              <a:pathLst>
                <a:path w="8009835" h="5105292">
                  <a:moveTo>
                    <a:pt x="0" y="0"/>
                  </a:moveTo>
                  <a:lnTo>
                    <a:pt x="0" y="5105292"/>
                  </a:lnTo>
                  <a:lnTo>
                    <a:pt x="8009835" y="5105292"/>
                  </a:lnTo>
                  <a:lnTo>
                    <a:pt x="8009835" y="0"/>
                  </a:lnTo>
                  <a:lnTo>
                    <a:pt x="0" y="0"/>
                  </a:lnTo>
                  <a:close/>
                  <a:moveTo>
                    <a:pt x="7948875" y="5044332"/>
                  </a:moveTo>
                  <a:lnTo>
                    <a:pt x="59690" y="5044332"/>
                  </a:lnTo>
                  <a:lnTo>
                    <a:pt x="59690" y="59690"/>
                  </a:lnTo>
                  <a:lnTo>
                    <a:pt x="7948875" y="59690"/>
                  </a:lnTo>
                  <a:lnTo>
                    <a:pt x="7948875" y="5044332"/>
                  </a:lnTo>
                  <a:close/>
                </a:path>
              </a:pathLst>
            </a:custGeom>
            <a:solidFill>
              <a:srgbClr val="00B2BD"/>
            </a:solidFill>
          </p:spPr>
          <p:txBody>
            <a:bodyPr/>
            <a:lstStyle/>
            <a:p>
              <a:endParaRPr lang="en-GB"/>
            </a:p>
          </p:txBody>
        </p:sp>
      </p:grpSp>
      <p:sp>
        <p:nvSpPr>
          <p:cNvPr id="7" name="TextBox 7"/>
          <p:cNvSpPr txBox="1"/>
          <p:nvPr/>
        </p:nvSpPr>
        <p:spPr>
          <a:xfrm>
            <a:off x="1028700" y="1351724"/>
            <a:ext cx="4523198" cy="2733675"/>
          </a:xfrm>
          <a:prstGeom prst="rect">
            <a:avLst/>
          </a:prstGeom>
        </p:spPr>
        <p:txBody>
          <a:bodyPr lIns="0" tIns="0" rIns="0" bIns="0" rtlCol="0" anchor="t">
            <a:spAutoFit/>
          </a:bodyPr>
          <a:lstStyle/>
          <a:p>
            <a:pPr algn="ctr">
              <a:lnSpc>
                <a:spcPts val="4200"/>
              </a:lnSpc>
              <a:spcBef>
                <a:spcPct val="0"/>
              </a:spcBef>
            </a:pPr>
            <a:r>
              <a:rPr lang="en-US" sz="3000">
                <a:solidFill>
                  <a:srgbClr val="48738D"/>
                </a:solidFill>
                <a:latin typeface="Agrandir Bold"/>
              </a:rPr>
              <a:t>The needle used is the same size used on a baby and not all of the needle goes into your arm</a:t>
            </a:r>
          </a:p>
        </p:txBody>
      </p:sp>
      <p:grpSp>
        <p:nvGrpSpPr>
          <p:cNvPr id="8" name="Group 8"/>
          <p:cNvGrpSpPr/>
          <p:nvPr/>
        </p:nvGrpSpPr>
        <p:grpSpPr>
          <a:xfrm>
            <a:off x="10098019" y="4628777"/>
            <a:ext cx="7679494" cy="3443117"/>
            <a:chOff x="0" y="0"/>
            <a:chExt cx="9965696" cy="4468141"/>
          </a:xfrm>
        </p:grpSpPr>
        <p:sp>
          <p:nvSpPr>
            <p:cNvPr id="9" name="Freeform 9"/>
            <p:cNvSpPr/>
            <p:nvPr/>
          </p:nvSpPr>
          <p:spPr>
            <a:xfrm>
              <a:off x="0" y="0"/>
              <a:ext cx="9965696" cy="4468142"/>
            </a:xfrm>
            <a:custGeom>
              <a:avLst/>
              <a:gdLst/>
              <a:ahLst/>
              <a:cxnLst/>
              <a:rect l="l" t="t" r="r" b="b"/>
              <a:pathLst>
                <a:path w="9965696" h="4468142">
                  <a:moveTo>
                    <a:pt x="0" y="0"/>
                  </a:moveTo>
                  <a:lnTo>
                    <a:pt x="0" y="4468142"/>
                  </a:lnTo>
                  <a:lnTo>
                    <a:pt x="9965696" y="4468142"/>
                  </a:lnTo>
                  <a:lnTo>
                    <a:pt x="9965696" y="0"/>
                  </a:lnTo>
                  <a:lnTo>
                    <a:pt x="0" y="0"/>
                  </a:lnTo>
                  <a:close/>
                  <a:moveTo>
                    <a:pt x="9904737" y="4407181"/>
                  </a:moveTo>
                  <a:lnTo>
                    <a:pt x="59690" y="4407181"/>
                  </a:lnTo>
                  <a:lnTo>
                    <a:pt x="59690" y="59690"/>
                  </a:lnTo>
                  <a:lnTo>
                    <a:pt x="9904737" y="59690"/>
                  </a:lnTo>
                  <a:lnTo>
                    <a:pt x="9904737" y="4407181"/>
                  </a:lnTo>
                  <a:close/>
                </a:path>
              </a:pathLst>
            </a:custGeom>
            <a:solidFill>
              <a:srgbClr val="00B2BD"/>
            </a:solidFill>
          </p:spPr>
          <p:txBody>
            <a:bodyPr/>
            <a:lstStyle/>
            <a:p>
              <a:endParaRPr lang="en-GB"/>
            </a:p>
          </p:txBody>
        </p:sp>
      </p:grpSp>
      <p:sp>
        <p:nvSpPr>
          <p:cNvPr id="10" name="TextBox 10"/>
          <p:cNvSpPr txBox="1"/>
          <p:nvPr/>
        </p:nvSpPr>
        <p:spPr>
          <a:xfrm>
            <a:off x="10473366" y="4757194"/>
            <a:ext cx="6928800" cy="3267075"/>
          </a:xfrm>
          <a:prstGeom prst="rect">
            <a:avLst/>
          </a:prstGeom>
        </p:spPr>
        <p:txBody>
          <a:bodyPr lIns="0" tIns="0" rIns="0" bIns="0" rtlCol="0" anchor="t">
            <a:spAutoFit/>
          </a:bodyPr>
          <a:lstStyle/>
          <a:p>
            <a:pPr algn="ctr">
              <a:lnSpc>
                <a:spcPts val="4200"/>
              </a:lnSpc>
              <a:spcBef>
                <a:spcPct val="0"/>
              </a:spcBef>
            </a:pPr>
            <a:r>
              <a:rPr lang="en-US" sz="3000">
                <a:solidFill>
                  <a:srgbClr val="48738D"/>
                </a:solidFill>
                <a:latin typeface="Agrandir Bold"/>
              </a:rPr>
              <a:t>You will feel a sharp scratch, a little bit like if you catch yourself with your nail, you may also feel a cool sensation and feel a little pressure like someone pressing on your arm as the vaccine goes in.</a:t>
            </a:r>
          </a:p>
        </p:txBody>
      </p:sp>
      <p:grpSp>
        <p:nvGrpSpPr>
          <p:cNvPr id="11" name="Group 11"/>
          <p:cNvGrpSpPr/>
          <p:nvPr/>
        </p:nvGrpSpPr>
        <p:grpSpPr>
          <a:xfrm>
            <a:off x="12703355" y="1055379"/>
            <a:ext cx="4753884" cy="3030021"/>
            <a:chOff x="0" y="0"/>
            <a:chExt cx="8009835" cy="5105292"/>
          </a:xfrm>
        </p:grpSpPr>
        <p:sp>
          <p:nvSpPr>
            <p:cNvPr id="12" name="Freeform 12"/>
            <p:cNvSpPr/>
            <p:nvPr/>
          </p:nvSpPr>
          <p:spPr>
            <a:xfrm>
              <a:off x="0" y="0"/>
              <a:ext cx="8009835" cy="5105292"/>
            </a:xfrm>
            <a:custGeom>
              <a:avLst/>
              <a:gdLst/>
              <a:ahLst/>
              <a:cxnLst/>
              <a:rect l="l" t="t" r="r" b="b"/>
              <a:pathLst>
                <a:path w="8009835" h="5105292">
                  <a:moveTo>
                    <a:pt x="0" y="0"/>
                  </a:moveTo>
                  <a:lnTo>
                    <a:pt x="0" y="5105292"/>
                  </a:lnTo>
                  <a:lnTo>
                    <a:pt x="8009835" y="5105292"/>
                  </a:lnTo>
                  <a:lnTo>
                    <a:pt x="8009835" y="0"/>
                  </a:lnTo>
                  <a:lnTo>
                    <a:pt x="0" y="0"/>
                  </a:lnTo>
                  <a:close/>
                  <a:moveTo>
                    <a:pt x="7948875" y="5044332"/>
                  </a:moveTo>
                  <a:lnTo>
                    <a:pt x="59690" y="5044332"/>
                  </a:lnTo>
                  <a:lnTo>
                    <a:pt x="59690" y="59690"/>
                  </a:lnTo>
                  <a:lnTo>
                    <a:pt x="7948875" y="59690"/>
                  </a:lnTo>
                  <a:lnTo>
                    <a:pt x="7948875" y="5044332"/>
                  </a:lnTo>
                  <a:close/>
                </a:path>
              </a:pathLst>
            </a:custGeom>
            <a:solidFill>
              <a:srgbClr val="00B2BD"/>
            </a:solidFill>
          </p:spPr>
          <p:txBody>
            <a:bodyPr/>
            <a:lstStyle/>
            <a:p>
              <a:endParaRPr lang="en-GB"/>
            </a:p>
          </p:txBody>
        </p:sp>
      </p:grpSp>
      <p:sp>
        <p:nvSpPr>
          <p:cNvPr id="13" name="TextBox 13"/>
          <p:cNvSpPr txBox="1"/>
          <p:nvPr/>
        </p:nvSpPr>
        <p:spPr>
          <a:xfrm>
            <a:off x="12872798" y="1398814"/>
            <a:ext cx="4414997" cy="2200275"/>
          </a:xfrm>
          <a:prstGeom prst="rect">
            <a:avLst/>
          </a:prstGeom>
        </p:spPr>
        <p:txBody>
          <a:bodyPr lIns="0" tIns="0" rIns="0" bIns="0" rtlCol="0" anchor="t">
            <a:spAutoFit/>
          </a:bodyPr>
          <a:lstStyle/>
          <a:p>
            <a:pPr algn="ctr">
              <a:lnSpc>
                <a:spcPts val="4200"/>
              </a:lnSpc>
              <a:spcBef>
                <a:spcPct val="0"/>
              </a:spcBef>
            </a:pPr>
            <a:r>
              <a:rPr lang="en-US" sz="3000">
                <a:solidFill>
                  <a:srgbClr val="48738D"/>
                </a:solidFill>
                <a:latin typeface="Agrandir Bold"/>
              </a:rPr>
              <a:t>It is more uncomfortable than painful and only lasts a few seconds</a:t>
            </a:r>
          </a:p>
        </p:txBody>
      </p:sp>
      <p:grpSp>
        <p:nvGrpSpPr>
          <p:cNvPr id="14" name="Group 14"/>
          <p:cNvGrpSpPr/>
          <p:nvPr/>
        </p:nvGrpSpPr>
        <p:grpSpPr>
          <a:xfrm>
            <a:off x="459127" y="4829748"/>
            <a:ext cx="8090069" cy="3041175"/>
            <a:chOff x="0" y="0"/>
            <a:chExt cx="8009835" cy="3011014"/>
          </a:xfrm>
        </p:grpSpPr>
        <p:sp>
          <p:nvSpPr>
            <p:cNvPr id="15" name="Freeform 15"/>
            <p:cNvSpPr/>
            <p:nvPr/>
          </p:nvSpPr>
          <p:spPr>
            <a:xfrm>
              <a:off x="0" y="0"/>
              <a:ext cx="8009835" cy="3011014"/>
            </a:xfrm>
            <a:custGeom>
              <a:avLst/>
              <a:gdLst/>
              <a:ahLst/>
              <a:cxnLst/>
              <a:rect l="l" t="t" r="r" b="b"/>
              <a:pathLst>
                <a:path w="8009835" h="3011014">
                  <a:moveTo>
                    <a:pt x="0" y="0"/>
                  </a:moveTo>
                  <a:lnTo>
                    <a:pt x="0" y="3011014"/>
                  </a:lnTo>
                  <a:lnTo>
                    <a:pt x="8009835" y="3011014"/>
                  </a:lnTo>
                  <a:lnTo>
                    <a:pt x="8009835" y="0"/>
                  </a:lnTo>
                  <a:lnTo>
                    <a:pt x="0" y="0"/>
                  </a:lnTo>
                  <a:close/>
                  <a:moveTo>
                    <a:pt x="7948875" y="2950054"/>
                  </a:moveTo>
                  <a:lnTo>
                    <a:pt x="59690" y="2950054"/>
                  </a:lnTo>
                  <a:lnTo>
                    <a:pt x="59690" y="59690"/>
                  </a:lnTo>
                  <a:lnTo>
                    <a:pt x="7948875" y="59690"/>
                  </a:lnTo>
                  <a:lnTo>
                    <a:pt x="7948875" y="2950054"/>
                  </a:lnTo>
                  <a:close/>
                </a:path>
              </a:pathLst>
            </a:custGeom>
            <a:solidFill>
              <a:srgbClr val="00B2BD"/>
            </a:solidFill>
          </p:spPr>
          <p:txBody>
            <a:bodyPr/>
            <a:lstStyle/>
            <a:p>
              <a:endParaRPr lang="en-GB"/>
            </a:p>
          </p:txBody>
        </p:sp>
      </p:grpSp>
      <p:sp>
        <p:nvSpPr>
          <p:cNvPr id="16" name="TextBox 16"/>
          <p:cNvSpPr txBox="1"/>
          <p:nvPr/>
        </p:nvSpPr>
        <p:spPr>
          <a:xfrm>
            <a:off x="697840" y="4995387"/>
            <a:ext cx="7466423" cy="2733675"/>
          </a:xfrm>
          <a:prstGeom prst="rect">
            <a:avLst/>
          </a:prstGeom>
        </p:spPr>
        <p:txBody>
          <a:bodyPr lIns="0" tIns="0" rIns="0" bIns="0" rtlCol="0" anchor="t">
            <a:spAutoFit/>
          </a:bodyPr>
          <a:lstStyle/>
          <a:p>
            <a:pPr algn="ctr">
              <a:lnSpc>
                <a:spcPts val="4200"/>
              </a:lnSpc>
              <a:spcBef>
                <a:spcPct val="0"/>
              </a:spcBef>
            </a:pPr>
            <a:r>
              <a:rPr lang="en-US" sz="3000" dirty="0">
                <a:solidFill>
                  <a:srgbClr val="48738D"/>
                </a:solidFill>
                <a:latin typeface="Agrandir Bold"/>
              </a:rPr>
              <a:t>Some people may feel lightheaded or possibly faint - this is usually down to the fact that they have not eaten that morning and not a reaction to the vaccine - make sure you eat breakfast</a:t>
            </a:r>
          </a:p>
        </p:txBody>
      </p:sp>
      <p:grpSp>
        <p:nvGrpSpPr>
          <p:cNvPr id="17" name="Group 17"/>
          <p:cNvGrpSpPr/>
          <p:nvPr/>
        </p:nvGrpSpPr>
        <p:grpSpPr>
          <a:xfrm>
            <a:off x="6901746" y="1323781"/>
            <a:ext cx="4736547" cy="3018970"/>
            <a:chOff x="0" y="0"/>
            <a:chExt cx="8009835" cy="5105292"/>
          </a:xfrm>
        </p:grpSpPr>
        <p:sp>
          <p:nvSpPr>
            <p:cNvPr id="18" name="Freeform 18"/>
            <p:cNvSpPr/>
            <p:nvPr/>
          </p:nvSpPr>
          <p:spPr>
            <a:xfrm>
              <a:off x="0" y="0"/>
              <a:ext cx="8009835" cy="5105292"/>
            </a:xfrm>
            <a:custGeom>
              <a:avLst/>
              <a:gdLst/>
              <a:ahLst/>
              <a:cxnLst/>
              <a:rect l="l" t="t" r="r" b="b"/>
              <a:pathLst>
                <a:path w="8009835" h="5105292">
                  <a:moveTo>
                    <a:pt x="0" y="0"/>
                  </a:moveTo>
                  <a:lnTo>
                    <a:pt x="0" y="5105292"/>
                  </a:lnTo>
                  <a:lnTo>
                    <a:pt x="8009835" y="5105292"/>
                  </a:lnTo>
                  <a:lnTo>
                    <a:pt x="8009835" y="0"/>
                  </a:lnTo>
                  <a:lnTo>
                    <a:pt x="0" y="0"/>
                  </a:lnTo>
                  <a:close/>
                  <a:moveTo>
                    <a:pt x="7948875" y="5044332"/>
                  </a:moveTo>
                  <a:lnTo>
                    <a:pt x="59690" y="5044332"/>
                  </a:lnTo>
                  <a:lnTo>
                    <a:pt x="59690" y="59690"/>
                  </a:lnTo>
                  <a:lnTo>
                    <a:pt x="7948875" y="59690"/>
                  </a:lnTo>
                  <a:lnTo>
                    <a:pt x="7948875" y="5044332"/>
                  </a:lnTo>
                  <a:close/>
                </a:path>
              </a:pathLst>
            </a:custGeom>
            <a:solidFill>
              <a:srgbClr val="00B2BD"/>
            </a:solidFill>
          </p:spPr>
          <p:txBody>
            <a:bodyPr/>
            <a:lstStyle/>
            <a:p>
              <a:endParaRPr lang="en-GB"/>
            </a:p>
          </p:txBody>
        </p:sp>
      </p:grpSp>
      <p:sp>
        <p:nvSpPr>
          <p:cNvPr id="19" name="TextBox 19"/>
          <p:cNvSpPr txBox="1"/>
          <p:nvPr/>
        </p:nvSpPr>
        <p:spPr>
          <a:xfrm>
            <a:off x="7079858" y="1481944"/>
            <a:ext cx="4380323" cy="2733675"/>
          </a:xfrm>
          <a:prstGeom prst="rect">
            <a:avLst/>
          </a:prstGeom>
        </p:spPr>
        <p:txBody>
          <a:bodyPr lIns="0" tIns="0" rIns="0" bIns="0" rtlCol="0" anchor="t">
            <a:spAutoFit/>
          </a:bodyPr>
          <a:lstStyle/>
          <a:p>
            <a:pPr algn="ctr">
              <a:lnSpc>
                <a:spcPts val="4200"/>
              </a:lnSpc>
              <a:spcBef>
                <a:spcPct val="0"/>
              </a:spcBef>
            </a:pPr>
            <a:r>
              <a:rPr lang="en-US" sz="3000">
                <a:solidFill>
                  <a:srgbClr val="48738D"/>
                </a:solidFill>
                <a:latin typeface="Agrandir Bold"/>
              </a:rPr>
              <a:t>The more relaxed you are, the less anxious you feel and the sooner the vaccination will be over</a:t>
            </a:r>
          </a:p>
        </p:txBody>
      </p:sp>
      <p:sp>
        <p:nvSpPr>
          <p:cNvPr id="20" name="TextBox 20"/>
          <p:cNvSpPr txBox="1"/>
          <p:nvPr/>
        </p:nvSpPr>
        <p:spPr>
          <a:xfrm>
            <a:off x="0" y="8174271"/>
            <a:ext cx="18288000" cy="1253109"/>
          </a:xfrm>
          <a:prstGeom prst="rect">
            <a:avLst/>
          </a:prstGeom>
        </p:spPr>
        <p:txBody>
          <a:bodyPr lIns="0" tIns="0" rIns="0" bIns="0" rtlCol="0" anchor="t">
            <a:spAutoFit/>
          </a:bodyPr>
          <a:lstStyle/>
          <a:p>
            <a:pPr algn="ctr">
              <a:lnSpc>
                <a:spcPts val="4563"/>
              </a:lnSpc>
            </a:pPr>
            <a:r>
              <a:rPr lang="en-US" sz="3900">
                <a:solidFill>
                  <a:srgbClr val="00394D"/>
                </a:solidFill>
                <a:latin typeface="Agrandir Bold"/>
              </a:rPr>
              <a:t>Remember we are here to support you and getting vaccinated </a:t>
            </a:r>
          </a:p>
          <a:p>
            <a:pPr algn="ctr">
              <a:lnSpc>
                <a:spcPts val="4563"/>
              </a:lnSpc>
            </a:pPr>
            <a:r>
              <a:rPr lang="en-US" sz="3900">
                <a:solidFill>
                  <a:srgbClr val="00394D"/>
                </a:solidFill>
                <a:latin typeface="Agrandir Bold"/>
              </a:rPr>
              <a:t>could save your life</a:t>
            </a:r>
          </a:p>
        </p:txBody>
      </p:sp>
      <p:grpSp>
        <p:nvGrpSpPr>
          <p:cNvPr id="21" name="Group 21"/>
          <p:cNvGrpSpPr/>
          <p:nvPr/>
        </p:nvGrpSpPr>
        <p:grpSpPr>
          <a:xfrm rot="-2700000">
            <a:off x="10449930" y="6169683"/>
            <a:ext cx="16683427" cy="7187469"/>
            <a:chOff x="0" y="0"/>
            <a:chExt cx="4393989" cy="1892996"/>
          </a:xfrm>
        </p:grpSpPr>
        <p:sp>
          <p:nvSpPr>
            <p:cNvPr id="22" name="Freeform 22"/>
            <p:cNvSpPr/>
            <p:nvPr/>
          </p:nvSpPr>
          <p:spPr>
            <a:xfrm>
              <a:off x="0" y="0"/>
              <a:ext cx="4393989" cy="1892996"/>
            </a:xfrm>
            <a:custGeom>
              <a:avLst/>
              <a:gdLst/>
              <a:ahLst/>
              <a:cxnLst/>
              <a:rect l="l" t="t" r="r" b="b"/>
              <a:pathLst>
                <a:path w="4393989" h="1892996">
                  <a:moveTo>
                    <a:pt x="0" y="0"/>
                  </a:moveTo>
                  <a:lnTo>
                    <a:pt x="4393989" y="0"/>
                  </a:lnTo>
                  <a:lnTo>
                    <a:pt x="4393989" y="1892996"/>
                  </a:lnTo>
                  <a:lnTo>
                    <a:pt x="0" y="1892996"/>
                  </a:lnTo>
                  <a:close/>
                </a:path>
              </a:pathLst>
            </a:custGeom>
            <a:solidFill>
              <a:srgbClr val="00B2BD">
                <a:alpha val="1961"/>
              </a:srgbClr>
            </a:solidFill>
          </p:spPr>
          <p:txBody>
            <a:bodyPr/>
            <a:lstStyle/>
            <a:p>
              <a:endParaRPr lang="en-GB"/>
            </a:p>
          </p:txBody>
        </p:sp>
        <p:sp>
          <p:nvSpPr>
            <p:cNvPr id="23" name="TextBox 23"/>
            <p:cNvSpPr txBox="1"/>
            <p:nvPr/>
          </p:nvSpPr>
          <p:spPr>
            <a:xfrm>
              <a:off x="0" y="-38100"/>
              <a:ext cx="4393989" cy="1931096"/>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6406455" y="9589305"/>
            <a:ext cx="5475089" cy="688961"/>
          </a:xfrm>
          <a:prstGeom prst="rect">
            <a:avLst/>
          </a:prstGeom>
        </p:spPr>
        <p:txBody>
          <a:bodyPr lIns="0" tIns="0" rIns="0" bIns="0" rtlCol="0" anchor="t">
            <a:spAutoFit/>
          </a:bodyPr>
          <a:lstStyle/>
          <a:p>
            <a:pPr algn="ctr">
              <a:lnSpc>
                <a:spcPts val="5600"/>
              </a:lnSpc>
            </a:pPr>
            <a:r>
              <a:rPr lang="en-US" sz="4000">
                <a:solidFill>
                  <a:srgbClr val="171515"/>
                </a:solidFill>
                <a:latin typeface="Canva Sans 1"/>
              </a:rPr>
              <a:t>www.intrahealth.co.uk</a:t>
            </a:r>
          </a:p>
        </p:txBody>
      </p:sp>
      <p:pic>
        <p:nvPicPr>
          <p:cNvPr id="31" name="Audio 30">
            <a:hlinkClick r:id="" action="ppaction://media"/>
            <a:extLst>
              <a:ext uri="{FF2B5EF4-FFF2-40B4-BE49-F238E27FC236}">
                <a16:creationId xmlns:a16="http://schemas.microsoft.com/office/drawing/2014/main" id="{73824201-4F11-4152-5E37-B630E60437A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7203"/>
    </mc:Choice>
    <mc:Fallback>
      <p:transition spd="slow" advTm="5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94D"/>
        </a:solidFill>
        <a:effectLst/>
      </p:bgPr>
    </p:bg>
    <p:spTree>
      <p:nvGrpSpPr>
        <p:cNvPr id="1" name=""/>
        <p:cNvGrpSpPr/>
        <p:nvPr/>
      </p:nvGrpSpPr>
      <p:grpSpPr>
        <a:xfrm>
          <a:off x="0" y="0"/>
          <a:ext cx="0" cy="0"/>
          <a:chOff x="0" y="0"/>
          <a:chExt cx="0" cy="0"/>
        </a:xfrm>
      </p:grpSpPr>
      <p:sp>
        <p:nvSpPr>
          <p:cNvPr id="2" name="Freeform 2"/>
          <p:cNvSpPr/>
          <p:nvPr/>
        </p:nvSpPr>
        <p:spPr>
          <a:xfrm>
            <a:off x="3558486" y="807745"/>
            <a:ext cx="11171027" cy="8671510"/>
          </a:xfrm>
          <a:custGeom>
            <a:avLst/>
            <a:gdLst/>
            <a:ahLst/>
            <a:cxnLst/>
            <a:rect l="l" t="t" r="r" b="b"/>
            <a:pathLst>
              <a:path w="11171027" h="8671510">
                <a:moveTo>
                  <a:pt x="0" y="0"/>
                </a:moveTo>
                <a:lnTo>
                  <a:pt x="11171028" y="0"/>
                </a:lnTo>
                <a:lnTo>
                  <a:pt x="11171028" y="8671510"/>
                </a:lnTo>
                <a:lnTo>
                  <a:pt x="0" y="8671510"/>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TextBox 3"/>
          <p:cNvSpPr txBox="1"/>
          <p:nvPr/>
        </p:nvSpPr>
        <p:spPr>
          <a:xfrm>
            <a:off x="2078952" y="410208"/>
            <a:ext cx="14130096" cy="854077"/>
          </a:xfrm>
          <a:prstGeom prst="rect">
            <a:avLst/>
          </a:prstGeom>
        </p:spPr>
        <p:txBody>
          <a:bodyPr lIns="0" tIns="0" rIns="0" bIns="0" rtlCol="0" anchor="t">
            <a:spAutoFit/>
          </a:bodyPr>
          <a:lstStyle/>
          <a:p>
            <a:pPr marL="0" lvl="0" indent="0" algn="ctr">
              <a:lnSpc>
                <a:spcPts val="6999"/>
              </a:lnSpc>
              <a:spcBef>
                <a:spcPct val="0"/>
              </a:spcBef>
            </a:pPr>
            <a:r>
              <a:rPr lang="en-US" sz="4999" spc="764">
                <a:solidFill>
                  <a:srgbClr val="0AABFF"/>
                </a:solidFill>
                <a:latin typeface="Quicksand"/>
              </a:rPr>
              <a:t>FEEDBACK</a:t>
            </a:r>
          </a:p>
        </p:txBody>
      </p:sp>
      <p:sp>
        <p:nvSpPr>
          <p:cNvPr id="4" name="TextBox 4"/>
          <p:cNvSpPr txBox="1"/>
          <p:nvPr/>
        </p:nvSpPr>
        <p:spPr>
          <a:xfrm>
            <a:off x="11301784" y="1178560"/>
            <a:ext cx="6200775" cy="2527173"/>
          </a:xfrm>
          <a:prstGeom prst="rect">
            <a:avLst/>
          </a:prstGeom>
        </p:spPr>
        <p:txBody>
          <a:bodyPr lIns="0" tIns="0" rIns="0" bIns="0" rtlCol="0" anchor="t">
            <a:spAutoFit/>
          </a:bodyPr>
          <a:lstStyle/>
          <a:p>
            <a:pPr algn="ctr">
              <a:lnSpc>
                <a:spcPts val="3861"/>
              </a:lnSpc>
              <a:spcBef>
                <a:spcPct val="0"/>
              </a:spcBef>
            </a:pPr>
            <a:r>
              <a:rPr lang="en-US" sz="3300">
                <a:solidFill>
                  <a:srgbClr val="FFFFFF"/>
                </a:solidFill>
                <a:latin typeface="Agrandir Bold"/>
              </a:rPr>
              <a:t>"Thank you so much for your visit. The nurses that came were extremely patient and we couldn’t fault the service we received"</a:t>
            </a:r>
          </a:p>
        </p:txBody>
      </p:sp>
      <p:sp>
        <p:nvSpPr>
          <p:cNvPr id="5" name="TextBox 5"/>
          <p:cNvSpPr txBox="1"/>
          <p:nvPr/>
        </p:nvSpPr>
        <p:spPr>
          <a:xfrm>
            <a:off x="711620" y="7759827"/>
            <a:ext cx="9001125" cy="1555623"/>
          </a:xfrm>
          <a:prstGeom prst="rect">
            <a:avLst/>
          </a:prstGeom>
        </p:spPr>
        <p:txBody>
          <a:bodyPr lIns="0" tIns="0" rIns="0" bIns="0" rtlCol="0" anchor="t">
            <a:spAutoFit/>
          </a:bodyPr>
          <a:lstStyle/>
          <a:p>
            <a:pPr algn="ctr">
              <a:lnSpc>
                <a:spcPts val="3861"/>
              </a:lnSpc>
            </a:pPr>
            <a:r>
              <a:rPr lang="en-US" sz="3300">
                <a:solidFill>
                  <a:srgbClr val="FFFFFF"/>
                </a:solidFill>
                <a:latin typeface="Agrandir Bold"/>
              </a:rPr>
              <a:t>"Your team did great.</a:t>
            </a:r>
          </a:p>
          <a:p>
            <a:pPr algn="ctr">
              <a:lnSpc>
                <a:spcPts val="3861"/>
              </a:lnSpc>
            </a:pPr>
            <a:r>
              <a:rPr lang="en-US" sz="3300">
                <a:solidFill>
                  <a:srgbClr val="FFFFFF"/>
                </a:solidFill>
                <a:latin typeface="Agrandir Bold"/>
              </a:rPr>
              <a:t>Uptake was better than previous years.</a:t>
            </a:r>
          </a:p>
          <a:p>
            <a:pPr algn="ctr">
              <a:lnSpc>
                <a:spcPts val="3861"/>
              </a:lnSpc>
              <a:spcBef>
                <a:spcPct val="0"/>
              </a:spcBef>
            </a:pPr>
            <a:r>
              <a:rPr lang="en-US" sz="3300">
                <a:solidFill>
                  <a:srgbClr val="FFFFFF"/>
                </a:solidFill>
                <a:latin typeface="Agrandir Bold"/>
              </a:rPr>
              <a:t>The team were all a pleasure to work with"</a:t>
            </a:r>
          </a:p>
        </p:txBody>
      </p:sp>
      <p:sp>
        <p:nvSpPr>
          <p:cNvPr id="6" name="TextBox 6"/>
          <p:cNvSpPr txBox="1"/>
          <p:nvPr/>
        </p:nvSpPr>
        <p:spPr>
          <a:xfrm>
            <a:off x="428133" y="1388692"/>
            <a:ext cx="8715867" cy="2527173"/>
          </a:xfrm>
          <a:prstGeom prst="rect">
            <a:avLst/>
          </a:prstGeom>
        </p:spPr>
        <p:txBody>
          <a:bodyPr lIns="0" tIns="0" rIns="0" bIns="0" rtlCol="0" anchor="t">
            <a:spAutoFit/>
          </a:bodyPr>
          <a:lstStyle/>
          <a:p>
            <a:pPr algn="ctr">
              <a:lnSpc>
                <a:spcPts val="3861"/>
              </a:lnSpc>
            </a:pPr>
            <a:r>
              <a:rPr lang="en-US" sz="3300" dirty="0">
                <a:solidFill>
                  <a:srgbClr val="FFFFFF"/>
                </a:solidFill>
                <a:latin typeface="Agrandir Bold"/>
              </a:rPr>
              <a:t>"Everything was done very efficiently, and the nurses were great with the students - especially those who were a little worried"</a:t>
            </a:r>
          </a:p>
          <a:p>
            <a:pPr algn="ctr">
              <a:lnSpc>
                <a:spcPts val="3861"/>
              </a:lnSpc>
              <a:spcBef>
                <a:spcPct val="0"/>
              </a:spcBef>
            </a:pPr>
            <a:endParaRPr lang="en-US" sz="3300" dirty="0">
              <a:solidFill>
                <a:srgbClr val="FFFFFF"/>
              </a:solidFill>
              <a:latin typeface="Agrandir Bold"/>
            </a:endParaRPr>
          </a:p>
        </p:txBody>
      </p:sp>
      <p:sp>
        <p:nvSpPr>
          <p:cNvPr id="7" name="TextBox 7"/>
          <p:cNvSpPr txBox="1"/>
          <p:nvPr/>
        </p:nvSpPr>
        <p:spPr>
          <a:xfrm>
            <a:off x="8903104" y="4236887"/>
            <a:ext cx="6200775" cy="3498723"/>
          </a:xfrm>
          <a:prstGeom prst="rect">
            <a:avLst/>
          </a:prstGeom>
        </p:spPr>
        <p:txBody>
          <a:bodyPr lIns="0" tIns="0" rIns="0" bIns="0" rtlCol="0" anchor="t">
            <a:spAutoFit/>
          </a:bodyPr>
          <a:lstStyle/>
          <a:p>
            <a:pPr algn="ctr">
              <a:lnSpc>
                <a:spcPts val="3861"/>
              </a:lnSpc>
            </a:pPr>
            <a:r>
              <a:rPr lang="en-US" sz="3300">
                <a:solidFill>
                  <a:srgbClr val="FFFFFF"/>
                </a:solidFill>
                <a:latin typeface="Agrandir Bold"/>
              </a:rPr>
              <a:t>"It went really well. Your team were very pleasant and efficient"</a:t>
            </a:r>
          </a:p>
          <a:p>
            <a:pPr algn="ctr">
              <a:lnSpc>
                <a:spcPts val="3861"/>
              </a:lnSpc>
            </a:pPr>
            <a:endParaRPr lang="en-US" sz="3300">
              <a:solidFill>
                <a:srgbClr val="FFFFFF"/>
              </a:solidFill>
              <a:latin typeface="Agrandir Bold"/>
            </a:endParaRPr>
          </a:p>
          <a:p>
            <a:pPr algn="ctr">
              <a:lnSpc>
                <a:spcPts val="3861"/>
              </a:lnSpc>
            </a:pPr>
            <a:endParaRPr lang="en-US" sz="3300">
              <a:solidFill>
                <a:srgbClr val="FFFFFF"/>
              </a:solidFill>
              <a:latin typeface="Agrandir Bold"/>
            </a:endParaRPr>
          </a:p>
          <a:p>
            <a:pPr algn="ctr">
              <a:lnSpc>
                <a:spcPts val="3861"/>
              </a:lnSpc>
            </a:pPr>
            <a:endParaRPr lang="en-US" sz="3300">
              <a:solidFill>
                <a:srgbClr val="FFFFFF"/>
              </a:solidFill>
              <a:latin typeface="Agrandir Bold"/>
            </a:endParaRPr>
          </a:p>
          <a:p>
            <a:pPr algn="ctr">
              <a:lnSpc>
                <a:spcPts val="3861"/>
              </a:lnSpc>
              <a:spcBef>
                <a:spcPct val="0"/>
              </a:spcBef>
            </a:pPr>
            <a:endParaRPr lang="en-US" sz="3300">
              <a:solidFill>
                <a:srgbClr val="FFFFFF"/>
              </a:solidFill>
              <a:latin typeface="Agrandir Bold"/>
            </a:endParaRPr>
          </a:p>
        </p:txBody>
      </p:sp>
      <p:sp>
        <p:nvSpPr>
          <p:cNvPr id="8" name="TextBox 8"/>
          <p:cNvSpPr txBox="1"/>
          <p:nvPr/>
        </p:nvSpPr>
        <p:spPr>
          <a:xfrm>
            <a:off x="11301784" y="6053328"/>
            <a:ext cx="6200775" cy="3498723"/>
          </a:xfrm>
          <a:prstGeom prst="rect">
            <a:avLst/>
          </a:prstGeom>
        </p:spPr>
        <p:txBody>
          <a:bodyPr lIns="0" tIns="0" rIns="0" bIns="0" rtlCol="0" anchor="t">
            <a:spAutoFit/>
          </a:bodyPr>
          <a:lstStyle/>
          <a:p>
            <a:pPr algn="ctr">
              <a:lnSpc>
                <a:spcPts val="3861"/>
              </a:lnSpc>
            </a:pPr>
            <a:r>
              <a:rPr lang="en-US" sz="3300">
                <a:solidFill>
                  <a:srgbClr val="FFFFFF"/>
                </a:solidFill>
                <a:latin typeface="Agrandir Bold"/>
              </a:rPr>
              <a:t>"The staff that came into school yesterday to administer the vaccinations were very helpful, friendly and professional. We had a very positive experience"</a:t>
            </a:r>
          </a:p>
          <a:p>
            <a:pPr algn="ctr">
              <a:lnSpc>
                <a:spcPts val="3861"/>
              </a:lnSpc>
              <a:spcBef>
                <a:spcPct val="0"/>
              </a:spcBef>
            </a:pPr>
            <a:endParaRPr lang="en-US" sz="3300">
              <a:solidFill>
                <a:srgbClr val="FFFFFF"/>
              </a:solidFill>
              <a:latin typeface="Agrandir Bold"/>
            </a:endParaRPr>
          </a:p>
        </p:txBody>
      </p:sp>
      <p:sp>
        <p:nvSpPr>
          <p:cNvPr id="9" name="TextBox 9"/>
          <p:cNvSpPr txBox="1"/>
          <p:nvPr/>
        </p:nvSpPr>
        <p:spPr>
          <a:xfrm>
            <a:off x="1442379" y="4236887"/>
            <a:ext cx="6200775" cy="3012948"/>
          </a:xfrm>
          <a:prstGeom prst="rect">
            <a:avLst/>
          </a:prstGeom>
        </p:spPr>
        <p:txBody>
          <a:bodyPr lIns="0" tIns="0" rIns="0" bIns="0" rtlCol="0" anchor="t">
            <a:spAutoFit/>
          </a:bodyPr>
          <a:lstStyle/>
          <a:p>
            <a:pPr algn="ctr">
              <a:lnSpc>
                <a:spcPts val="3861"/>
              </a:lnSpc>
              <a:spcBef>
                <a:spcPct val="0"/>
              </a:spcBef>
            </a:pPr>
            <a:r>
              <a:rPr lang="en-US" sz="3300">
                <a:solidFill>
                  <a:srgbClr val="FFFFFF"/>
                </a:solidFill>
                <a:latin typeface="Agrandir Bold"/>
              </a:rPr>
              <a:t>"Thank you for all your support and organisation for the  vaccinations. It went very smoothly and the team onsite were excellent – very organised and flexible"</a:t>
            </a:r>
          </a:p>
        </p:txBody>
      </p:sp>
      <p:sp>
        <p:nvSpPr>
          <p:cNvPr id="10" name="TextBox 10"/>
          <p:cNvSpPr txBox="1"/>
          <p:nvPr/>
        </p:nvSpPr>
        <p:spPr>
          <a:xfrm>
            <a:off x="6406455" y="9588514"/>
            <a:ext cx="5475089" cy="688961"/>
          </a:xfrm>
          <a:prstGeom prst="rect">
            <a:avLst/>
          </a:prstGeom>
        </p:spPr>
        <p:txBody>
          <a:bodyPr lIns="0" tIns="0" rIns="0" bIns="0" rtlCol="0" anchor="t">
            <a:spAutoFit/>
          </a:bodyPr>
          <a:lstStyle/>
          <a:p>
            <a:pPr algn="ctr">
              <a:lnSpc>
                <a:spcPts val="5600"/>
              </a:lnSpc>
            </a:pPr>
            <a:r>
              <a:rPr lang="en-US" sz="4000">
                <a:solidFill>
                  <a:srgbClr val="FFFFFF"/>
                </a:solidFill>
                <a:latin typeface="Canva Sans 1"/>
              </a:rPr>
              <a:t>www.intrahealth.co.uk</a:t>
            </a:r>
          </a:p>
        </p:txBody>
      </p:sp>
      <p:pic>
        <p:nvPicPr>
          <p:cNvPr id="29" name="Audio 28">
            <a:hlinkClick r:id="" action="ppaction://media"/>
            <a:extLst>
              <a:ext uri="{FF2B5EF4-FFF2-40B4-BE49-F238E27FC236}">
                <a16:creationId xmlns:a16="http://schemas.microsoft.com/office/drawing/2014/main" id="{8C398ED4-5BAD-1E0D-5887-B9CFA129C75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6204"/>
    </mc:Choice>
    <mc:Fallback>
      <p:transition spd="slow" advTm="5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F2FA"/>
        </a:solidFill>
        <a:effectLst/>
      </p:bgPr>
    </p:bg>
    <p:spTree>
      <p:nvGrpSpPr>
        <p:cNvPr id="1" name=""/>
        <p:cNvGrpSpPr/>
        <p:nvPr/>
      </p:nvGrpSpPr>
      <p:grpSpPr>
        <a:xfrm>
          <a:off x="0" y="0"/>
          <a:ext cx="0" cy="0"/>
          <a:chOff x="0" y="0"/>
          <a:chExt cx="0" cy="0"/>
        </a:xfrm>
      </p:grpSpPr>
      <p:sp>
        <p:nvSpPr>
          <p:cNvPr id="2" name="TextBox 2"/>
          <p:cNvSpPr txBox="1"/>
          <p:nvPr/>
        </p:nvSpPr>
        <p:spPr>
          <a:xfrm>
            <a:off x="421912" y="2396962"/>
            <a:ext cx="17280890" cy="3078963"/>
          </a:xfrm>
          <a:prstGeom prst="rect">
            <a:avLst/>
          </a:prstGeom>
        </p:spPr>
        <p:txBody>
          <a:bodyPr lIns="0" tIns="0" rIns="0" bIns="0" rtlCol="0" anchor="t">
            <a:spAutoFit/>
          </a:bodyPr>
          <a:lstStyle/>
          <a:p>
            <a:pPr algn="ctr">
              <a:lnSpc>
                <a:spcPts val="4067"/>
              </a:lnSpc>
              <a:spcBef>
                <a:spcPct val="0"/>
              </a:spcBef>
            </a:pPr>
            <a:r>
              <a:rPr lang="en-US" sz="3476" dirty="0">
                <a:solidFill>
                  <a:srgbClr val="000000"/>
                </a:solidFill>
                <a:latin typeface="Agrandir"/>
              </a:rPr>
              <a:t>Information and consent forms for vaccinations will be sent out to parents and carers prior to the planned vaccination session in school.</a:t>
            </a:r>
          </a:p>
          <a:p>
            <a:pPr algn="ctr">
              <a:lnSpc>
                <a:spcPts val="4067"/>
              </a:lnSpc>
              <a:spcBef>
                <a:spcPct val="0"/>
              </a:spcBef>
            </a:pPr>
            <a:endParaRPr lang="en-US" sz="3476" dirty="0">
              <a:solidFill>
                <a:srgbClr val="000000"/>
              </a:solidFill>
              <a:latin typeface="Agrandir"/>
            </a:endParaRPr>
          </a:p>
          <a:p>
            <a:pPr algn="ctr">
              <a:lnSpc>
                <a:spcPts val="4067"/>
              </a:lnSpc>
              <a:spcBef>
                <a:spcPct val="0"/>
              </a:spcBef>
            </a:pPr>
            <a:r>
              <a:rPr lang="en-US" sz="3476" dirty="0">
                <a:solidFill>
                  <a:srgbClr val="000000"/>
                </a:solidFill>
                <a:latin typeface="Agrandir"/>
              </a:rPr>
              <a:t>This may consist of a paper consent form or link to an electronic consent form for parents or carers to return.</a:t>
            </a:r>
          </a:p>
          <a:p>
            <a:pPr algn="ctr">
              <a:lnSpc>
                <a:spcPts val="3248"/>
              </a:lnSpc>
              <a:spcBef>
                <a:spcPct val="0"/>
              </a:spcBef>
            </a:pPr>
            <a:endParaRPr lang="en-US" sz="3476" dirty="0">
              <a:solidFill>
                <a:srgbClr val="000000"/>
              </a:solidFill>
              <a:latin typeface="Agrandir"/>
            </a:endParaRPr>
          </a:p>
        </p:txBody>
      </p:sp>
      <p:sp>
        <p:nvSpPr>
          <p:cNvPr id="3" name="Freeform 3"/>
          <p:cNvSpPr/>
          <p:nvPr/>
        </p:nvSpPr>
        <p:spPr>
          <a:xfrm>
            <a:off x="-150109" y="5829972"/>
            <a:ext cx="18438109" cy="4747813"/>
          </a:xfrm>
          <a:custGeom>
            <a:avLst/>
            <a:gdLst/>
            <a:ahLst/>
            <a:cxnLst/>
            <a:rect l="l" t="t" r="r" b="b"/>
            <a:pathLst>
              <a:path w="18438109" h="4747813">
                <a:moveTo>
                  <a:pt x="0" y="0"/>
                </a:moveTo>
                <a:lnTo>
                  <a:pt x="18438109" y="0"/>
                </a:lnTo>
                <a:lnTo>
                  <a:pt x="18438109" y="4747813"/>
                </a:lnTo>
                <a:lnTo>
                  <a:pt x="0" y="4747813"/>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4273155" y="588911"/>
            <a:ext cx="10301526" cy="1459246"/>
          </a:xfrm>
          <a:prstGeom prst="rect">
            <a:avLst/>
          </a:prstGeom>
        </p:spPr>
        <p:txBody>
          <a:bodyPr lIns="0" tIns="0" rIns="0" bIns="0" rtlCol="0" anchor="t">
            <a:spAutoFit/>
          </a:bodyPr>
          <a:lstStyle/>
          <a:p>
            <a:pPr algn="ctr">
              <a:lnSpc>
                <a:spcPts val="12880"/>
              </a:lnSpc>
            </a:pPr>
            <a:r>
              <a:rPr lang="en-US" sz="6600" dirty="0">
                <a:solidFill>
                  <a:srgbClr val="000000"/>
                </a:solidFill>
                <a:latin typeface="Canva Sans 2 Bold"/>
              </a:rPr>
              <a:t>Gillick Competent</a:t>
            </a:r>
          </a:p>
        </p:txBody>
      </p:sp>
      <p:sp>
        <p:nvSpPr>
          <p:cNvPr id="5" name="TextBox 5"/>
          <p:cNvSpPr txBox="1"/>
          <p:nvPr/>
        </p:nvSpPr>
        <p:spPr>
          <a:xfrm>
            <a:off x="0" y="5744247"/>
            <a:ext cx="18137891" cy="1500411"/>
          </a:xfrm>
          <a:prstGeom prst="rect">
            <a:avLst/>
          </a:prstGeom>
        </p:spPr>
        <p:txBody>
          <a:bodyPr lIns="0" tIns="0" rIns="0" bIns="0" rtlCol="0" anchor="t">
            <a:spAutoFit/>
          </a:bodyPr>
          <a:lstStyle/>
          <a:p>
            <a:pPr algn="ctr">
              <a:lnSpc>
                <a:spcPts val="3861"/>
              </a:lnSpc>
              <a:spcBef>
                <a:spcPct val="0"/>
              </a:spcBef>
            </a:pPr>
            <a:endParaRPr lang="en-US" sz="3300" dirty="0">
              <a:solidFill>
                <a:srgbClr val="F9FAFC"/>
              </a:solidFill>
              <a:latin typeface="Agrandir"/>
            </a:endParaRPr>
          </a:p>
          <a:p>
            <a:pPr algn="ctr">
              <a:lnSpc>
                <a:spcPts val="3861"/>
              </a:lnSpc>
              <a:spcBef>
                <a:spcPct val="0"/>
              </a:spcBef>
            </a:pPr>
            <a:r>
              <a:rPr lang="en-US" sz="3300" dirty="0">
                <a:solidFill>
                  <a:srgbClr val="F9FAFC"/>
                </a:solidFill>
                <a:latin typeface="Agrandir"/>
              </a:rPr>
              <a:t>Any child under the age of 16 years old can self-consent for vaccination if assessed as competent by a qualified nurse. This is known as Gillick Competent.</a:t>
            </a:r>
          </a:p>
        </p:txBody>
      </p:sp>
      <p:pic>
        <p:nvPicPr>
          <p:cNvPr id="12" name="Audio 11">
            <a:hlinkClick r:id="" action="ppaction://media"/>
            <a:extLst>
              <a:ext uri="{FF2B5EF4-FFF2-40B4-BE49-F238E27FC236}">
                <a16:creationId xmlns:a16="http://schemas.microsoft.com/office/drawing/2014/main" id="{0B459EA2-A068-24C1-5175-BB682507EB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4190"/>
    </mc:Choice>
    <mc:Fallback>
      <p:transition spd="slow" advTm="3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F2FA"/>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4"/>
            <a:srcRect l="20361" r="20361"/>
            <a:stretch>
              <a:fillRect/>
            </a:stretch>
          </p:blipFill>
          <p:spPr>
            <a:xfrm>
              <a:off x="0" y="0"/>
              <a:ext cx="12192000" cy="13716000"/>
            </a:xfrm>
            <a:prstGeom prst="rect">
              <a:avLst/>
            </a:prstGeom>
          </p:spPr>
        </p:pic>
      </p:grpSp>
      <p:sp>
        <p:nvSpPr>
          <p:cNvPr id="4" name="Freeform 4"/>
          <p:cNvSpPr/>
          <p:nvPr/>
        </p:nvSpPr>
        <p:spPr>
          <a:xfrm>
            <a:off x="3610457" y="7685429"/>
            <a:ext cx="4726108" cy="2759911"/>
          </a:xfrm>
          <a:custGeom>
            <a:avLst/>
            <a:gdLst/>
            <a:ahLst/>
            <a:cxnLst/>
            <a:rect l="l" t="t" r="r" b="b"/>
            <a:pathLst>
              <a:path w="4726108" h="2759911">
                <a:moveTo>
                  <a:pt x="0" y="0"/>
                </a:moveTo>
                <a:lnTo>
                  <a:pt x="4726108" y="0"/>
                </a:lnTo>
                <a:lnTo>
                  <a:pt x="4726108" y="2759911"/>
                </a:lnTo>
                <a:lnTo>
                  <a:pt x="0" y="2759911"/>
                </a:lnTo>
                <a:lnTo>
                  <a:pt x="0" y="0"/>
                </a:lnTo>
                <a:close/>
              </a:path>
            </a:pathLst>
          </a:custGeom>
          <a:blipFill>
            <a:blip r:embed="rId5">
              <a:alphaModFix amt="15000"/>
              <a:extLst>
                <a:ext uri="{96DAC541-7B7A-43D3-8B79-37D633B846F1}">
                  <asvg:svgBlip xmlns:asvg="http://schemas.microsoft.com/office/drawing/2016/SVG/main" r:embed="rId6"/>
                </a:ext>
              </a:extLst>
            </a:blip>
            <a:stretch>
              <a:fillRect b="-69957"/>
            </a:stretch>
          </a:blipFill>
        </p:spPr>
        <p:txBody>
          <a:bodyPr/>
          <a:lstStyle/>
          <a:p>
            <a:endParaRPr lang="en-GB"/>
          </a:p>
        </p:txBody>
      </p:sp>
      <p:grpSp>
        <p:nvGrpSpPr>
          <p:cNvPr id="5" name="Group 5"/>
          <p:cNvGrpSpPr/>
          <p:nvPr/>
        </p:nvGrpSpPr>
        <p:grpSpPr>
          <a:xfrm>
            <a:off x="448364" y="582696"/>
            <a:ext cx="3294795" cy="1762009"/>
            <a:chOff x="0" y="0"/>
            <a:chExt cx="867765" cy="464068"/>
          </a:xfrm>
        </p:grpSpPr>
        <p:sp>
          <p:nvSpPr>
            <p:cNvPr id="6" name="Freeform 6"/>
            <p:cNvSpPr/>
            <p:nvPr/>
          </p:nvSpPr>
          <p:spPr>
            <a:xfrm>
              <a:off x="0" y="0"/>
              <a:ext cx="867765" cy="464068"/>
            </a:xfrm>
            <a:custGeom>
              <a:avLst/>
              <a:gdLst/>
              <a:ahLst/>
              <a:cxnLst/>
              <a:rect l="l" t="t" r="r" b="b"/>
              <a:pathLst>
                <a:path w="867765" h="464068">
                  <a:moveTo>
                    <a:pt x="0" y="0"/>
                  </a:moveTo>
                  <a:lnTo>
                    <a:pt x="867765" y="0"/>
                  </a:lnTo>
                  <a:lnTo>
                    <a:pt x="867765" y="464068"/>
                  </a:lnTo>
                  <a:lnTo>
                    <a:pt x="0" y="464068"/>
                  </a:lnTo>
                  <a:close/>
                </a:path>
              </a:pathLst>
            </a:custGeom>
            <a:solidFill>
              <a:srgbClr val="FEFEFE"/>
            </a:solidFill>
          </p:spPr>
          <p:txBody>
            <a:bodyPr/>
            <a:lstStyle/>
            <a:p>
              <a:endParaRPr lang="en-GB"/>
            </a:p>
          </p:txBody>
        </p:sp>
        <p:sp>
          <p:nvSpPr>
            <p:cNvPr id="7" name="TextBox 7"/>
            <p:cNvSpPr txBox="1"/>
            <p:nvPr/>
          </p:nvSpPr>
          <p:spPr>
            <a:xfrm>
              <a:off x="0" y="-38100"/>
              <a:ext cx="867765" cy="502168"/>
            </a:xfrm>
            <a:prstGeom prst="rect">
              <a:avLst/>
            </a:prstGeom>
          </p:spPr>
          <p:txBody>
            <a:bodyPr lIns="50800" tIns="50800" rIns="50800" bIns="50800" rtlCol="0" anchor="ctr"/>
            <a:lstStyle/>
            <a:p>
              <a:pPr algn="ctr">
                <a:lnSpc>
                  <a:spcPts val="2239"/>
                </a:lnSpc>
              </a:pPr>
              <a:endParaRPr/>
            </a:p>
          </p:txBody>
        </p:sp>
      </p:grpSp>
      <p:sp>
        <p:nvSpPr>
          <p:cNvPr id="8" name="Freeform 8"/>
          <p:cNvSpPr/>
          <p:nvPr/>
        </p:nvSpPr>
        <p:spPr>
          <a:xfrm>
            <a:off x="448364" y="582696"/>
            <a:ext cx="3294795" cy="1445085"/>
          </a:xfrm>
          <a:custGeom>
            <a:avLst/>
            <a:gdLst/>
            <a:ahLst/>
            <a:cxnLst/>
            <a:rect l="l" t="t" r="r" b="b"/>
            <a:pathLst>
              <a:path w="3294795" h="1445085">
                <a:moveTo>
                  <a:pt x="0" y="0"/>
                </a:moveTo>
                <a:lnTo>
                  <a:pt x="3294795" y="0"/>
                </a:lnTo>
                <a:lnTo>
                  <a:pt x="3294795" y="1445085"/>
                </a:lnTo>
                <a:lnTo>
                  <a:pt x="0" y="1445085"/>
                </a:lnTo>
                <a:lnTo>
                  <a:pt x="0" y="0"/>
                </a:lnTo>
                <a:close/>
              </a:path>
            </a:pathLst>
          </a:custGeom>
          <a:blipFill>
            <a:blip r:embed="rId7"/>
            <a:stretch>
              <a:fillRect/>
            </a:stretch>
          </a:blipFill>
        </p:spPr>
        <p:txBody>
          <a:bodyPr/>
          <a:lstStyle/>
          <a:p>
            <a:endParaRPr lang="en-GB"/>
          </a:p>
        </p:txBody>
      </p:sp>
      <p:grpSp>
        <p:nvGrpSpPr>
          <p:cNvPr id="9" name="Group 9"/>
          <p:cNvGrpSpPr/>
          <p:nvPr/>
        </p:nvGrpSpPr>
        <p:grpSpPr>
          <a:xfrm>
            <a:off x="5318785" y="582696"/>
            <a:ext cx="3246947" cy="1762009"/>
            <a:chOff x="0" y="0"/>
            <a:chExt cx="855163" cy="464068"/>
          </a:xfrm>
        </p:grpSpPr>
        <p:sp>
          <p:nvSpPr>
            <p:cNvPr id="10" name="Freeform 10"/>
            <p:cNvSpPr/>
            <p:nvPr/>
          </p:nvSpPr>
          <p:spPr>
            <a:xfrm>
              <a:off x="0" y="0"/>
              <a:ext cx="855163" cy="464068"/>
            </a:xfrm>
            <a:custGeom>
              <a:avLst/>
              <a:gdLst/>
              <a:ahLst/>
              <a:cxnLst/>
              <a:rect l="l" t="t" r="r" b="b"/>
              <a:pathLst>
                <a:path w="855163" h="464068">
                  <a:moveTo>
                    <a:pt x="0" y="0"/>
                  </a:moveTo>
                  <a:lnTo>
                    <a:pt x="855163" y="0"/>
                  </a:lnTo>
                  <a:lnTo>
                    <a:pt x="855163" y="464068"/>
                  </a:lnTo>
                  <a:lnTo>
                    <a:pt x="0" y="464068"/>
                  </a:lnTo>
                  <a:close/>
                </a:path>
              </a:pathLst>
            </a:custGeom>
            <a:solidFill>
              <a:srgbClr val="FEFEFE"/>
            </a:solidFill>
          </p:spPr>
          <p:txBody>
            <a:bodyPr/>
            <a:lstStyle/>
            <a:p>
              <a:endParaRPr lang="en-GB"/>
            </a:p>
          </p:txBody>
        </p:sp>
        <p:sp>
          <p:nvSpPr>
            <p:cNvPr id="11" name="TextBox 11"/>
            <p:cNvSpPr txBox="1"/>
            <p:nvPr/>
          </p:nvSpPr>
          <p:spPr>
            <a:xfrm>
              <a:off x="0" y="-38100"/>
              <a:ext cx="855163" cy="502168"/>
            </a:xfrm>
            <a:prstGeom prst="rect">
              <a:avLst/>
            </a:prstGeom>
          </p:spPr>
          <p:txBody>
            <a:bodyPr lIns="50800" tIns="50800" rIns="50800" bIns="50800" rtlCol="0" anchor="ctr"/>
            <a:lstStyle/>
            <a:p>
              <a:pPr algn="ctr">
                <a:lnSpc>
                  <a:spcPts val="2239"/>
                </a:lnSpc>
              </a:pPr>
              <a:endParaRPr/>
            </a:p>
          </p:txBody>
        </p:sp>
      </p:grpSp>
      <p:sp>
        <p:nvSpPr>
          <p:cNvPr id="12" name="Freeform 12"/>
          <p:cNvSpPr/>
          <p:nvPr/>
        </p:nvSpPr>
        <p:spPr>
          <a:xfrm>
            <a:off x="5318785" y="899543"/>
            <a:ext cx="3246947" cy="1128314"/>
          </a:xfrm>
          <a:custGeom>
            <a:avLst/>
            <a:gdLst/>
            <a:ahLst/>
            <a:cxnLst/>
            <a:rect l="l" t="t" r="r" b="b"/>
            <a:pathLst>
              <a:path w="3246947" h="1128314">
                <a:moveTo>
                  <a:pt x="0" y="0"/>
                </a:moveTo>
                <a:lnTo>
                  <a:pt x="3246947" y="0"/>
                </a:lnTo>
                <a:lnTo>
                  <a:pt x="3246947" y="1128314"/>
                </a:lnTo>
                <a:lnTo>
                  <a:pt x="0" y="1128314"/>
                </a:lnTo>
                <a:lnTo>
                  <a:pt x="0" y="0"/>
                </a:lnTo>
                <a:close/>
              </a:path>
            </a:pathLst>
          </a:custGeom>
          <a:blipFill>
            <a:blip r:embed="rId8"/>
            <a:stretch>
              <a:fillRect/>
            </a:stretch>
          </a:blipFill>
        </p:spPr>
        <p:txBody>
          <a:bodyPr/>
          <a:lstStyle/>
          <a:p>
            <a:endParaRPr lang="en-GB"/>
          </a:p>
        </p:txBody>
      </p:sp>
      <p:sp>
        <p:nvSpPr>
          <p:cNvPr id="13" name="Freeform 13"/>
          <p:cNvSpPr/>
          <p:nvPr/>
        </p:nvSpPr>
        <p:spPr>
          <a:xfrm>
            <a:off x="6560113" y="8078270"/>
            <a:ext cx="2110363" cy="2110363"/>
          </a:xfrm>
          <a:custGeom>
            <a:avLst/>
            <a:gdLst/>
            <a:ahLst/>
            <a:cxnLst/>
            <a:rect l="l" t="t" r="r" b="b"/>
            <a:pathLst>
              <a:path w="2110363" h="2110363">
                <a:moveTo>
                  <a:pt x="0" y="0"/>
                </a:moveTo>
                <a:lnTo>
                  <a:pt x="2110363" y="0"/>
                </a:lnTo>
                <a:lnTo>
                  <a:pt x="2110363" y="2110363"/>
                </a:lnTo>
                <a:lnTo>
                  <a:pt x="0" y="21103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 name="Group 14"/>
          <p:cNvGrpSpPr/>
          <p:nvPr/>
        </p:nvGrpSpPr>
        <p:grpSpPr>
          <a:xfrm>
            <a:off x="512829" y="4252775"/>
            <a:ext cx="8984714" cy="1183928"/>
            <a:chOff x="0" y="0"/>
            <a:chExt cx="11979619" cy="1578570"/>
          </a:xfrm>
        </p:grpSpPr>
        <p:sp>
          <p:nvSpPr>
            <p:cNvPr id="15" name="TextBox 15"/>
            <p:cNvSpPr txBox="1"/>
            <p:nvPr/>
          </p:nvSpPr>
          <p:spPr>
            <a:xfrm>
              <a:off x="0" y="-57150"/>
              <a:ext cx="11913404" cy="712895"/>
            </a:xfrm>
            <a:prstGeom prst="rect">
              <a:avLst/>
            </a:prstGeom>
          </p:spPr>
          <p:txBody>
            <a:bodyPr lIns="0" tIns="0" rIns="0" bIns="0" rtlCol="0" anchor="t">
              <a:spAutoFit/>
            </a:bodyPr>
            <a:lstStyle/>
            <a:p>
              <a:pPr marL="0" lvl="0" indent="0">
                <a:lnSpc>
                  <a:spcPts val="4565"/>
                </a:lnSpc>
                <a:spcBef>
                  <a:spcPct val="0"/>
                </a:spcBef>
              </a:pPr>
              <a:r>
                <a:rPr lang="en-US" sz="3261" u="none" spc="498">
                  <a:solidFill>
                    <a:srgbClr val="0AABFF"/>
                  </a:solidFill>
                  <a:latin typeface="Quicksand Bold"/>
                </a:rPr>
                <a:t>EMAIL</a:t>
              </a:r>
            </a:p>
          </p:txBody>
        </p:sp>
        <p:sp>
          <p:nvSpPr>
            <p:cNvPr id="16" name="TextBox 16"/>
            <p:cNvSpPr txBox="1"/>
            <p:nvPr/>
          </p:nvSpPr>
          <p:spPr>
            <a:xfrm>
              <a:off x="0" y="709678"/>
              <a:ext cx="11979619" cy="868892"/>
            </a:xfrm>
            <a:prstGeom prst="rect">
              <a:avLst/>
            </a:prstGeom>
          </p:spPr>
          <p:txBody>
            <a:bodyPr lIns="0" tIns="0" rIns="0" bIns="0" rtlCol="0" anchor="t">
              <a:spAutoFit/>
            </a:bodyPr>
            <a:lstStyle/>
            <a:p>
              <a:pPr marL="0" lvl="0" indent="0" algn="l">
                <a:lnSpc>
                  <a:spcPts val="4899"/>
                </a:lnSpc>
                <a:spcBef>
                  <a:spcPct val="0"/>
                </a:spcBef>
              </a:pPr>
              <a:r>
                <a:rPr lang="en-US" sz="3499">
                  <a:solidFill>
                    <a:srgbClr val="545454"/>
                  </a:solidFill>
                  <a:latin typeface="Agrandir Bold"/>
                  <a:hlinkClick r:id="rId11" tooltip="mailto:c%6f%6etact%69m%6ds%40int%72%61hea%6c%74h.c%6f.uk"/>
                </a:rPr>
                <a:t>contactimms@intrahealth.co.uk</a:t>
              </a:r>
            </a:p>
          </p:txBody>
        </p:sp>
      </p:grpSp>
      <p:grpSp>
        <p:nvGrpSpPr>
          <p:cNvPr id="17" name="Group 17"/>
          <p:cNvGrpSpPr/>
          <p:nvPr/>
        </p:nvGrpSpPr>
        <p:grpSpPr>
          <a:xfrm>
            <a:off x="448364" y="6087831"/>
            <a:ext cx="8941205" cy="1180814"/>
            <a:chOff x="0" y="0"/>
            <a:chExt cx="11921606" cy="1574419"/>
          </a:xfrm>
        </p:grpSpPr>
        <p:sp>
          <p:nvSpPr>
            <p:cNvPr id="18" name="TextBox 18"/>
            <p:cNvSpPr txBox="1"/>
            <p:nvPr/>
          </p:nvSpPr>
          <p:spPr>
            <a:xfrm>
              <a:off x="48608" y="-57150"/>
              <a:ext cx="11797465" cy="708745"/>
            </a:xfrm>
            <a:prstGeom prst="rect">
              <a:avLst/>
            </a:prstGeom>
          </p:spPr>
          <p:txBody>
            <a:bodyPr lIns="0" tIns="0" rIns="0" bIns="0" rtlCol="0" anchor="t">
              <a:spAutoFit/>
            </a:bodyPr>
            <a:lstStyle/>
            <a:p>
              <a:pPr marL="0" lvl="0" indent="0" algn="l">
                <a:lnSpc>
                  <a:spcPts val="4564"/>
                </a:lnSpc>
                <a:spcBef>
                  <a:spcPct val="0"/>
                </a:spcBef>
              </a:pPr>
              <a:r>
                <a:rPr lang="en-US" sz="3260" u="none" spc="498">
                  <a:solidFill>
                    <a:srgbClr val="0AABFF"/>
                  </a:solidFill>
                  <a:latin typeface="Quicksand Bold"/>
                </a:rPr>
                <a:t>CONTACT NO.</a:t>
              </a:r>
            </a:p>
          </p:txBody>
        </p:sp>
        <p:sp>
          <p:nvSpPr>
            <p:cNvPr id="19" name="TextBox 19"/>
            <p:cNvSpPr txBox="1"/>
            <p:nvPr/>
          </p:nvSpPr>
          <p:spPr>
            <a:xfrm>
              <a:off x="0" y="696002"/>
              <a:ext cx="11921606" cy="878417"/>
            </a:xfrm>
            <a:prstGeom prst="rect">
              <a:avLst/>
            </a:prstGeom>
          </p:spPr>
          <p:txBody>
            <a:bodyPr lIns="0" tIns="0" rIns="0" bIns="0" rtlCol="0" anchor="t">
              <a:spAutoFit/>
            </a:bodyPr>
            <a:lstStyle/>
            <a:p>
              <a:pPr marL="0" lvl="0" indent="0" algn="l">
                <a:lnSpc>
                  <a:spcPts val="4900"/>
                </a:lnSpc>
                <a:spcBef>
                  <a:spcPct val="0"/>
                </a:spcBef>
              </a:pPr>
              <a:r>
                <a:rPr lang="en-US" sz="3500">
                  <a:solidFill>
                    <a:srgbClr val="545454"/>
                  </a:solidFill>
                  <a:latin typeface="Agrandir Bold"/>
                </a:rPr>
                <a:t>03333 583 397 </a:t>
              </a:r>
            </a:p>
          </p:txBody>
        </p:sp>
      </p:grpSp>
      <p:grpSp>
        <p:nvGrpSpPr>
          <p:cNvPr id="20" name="Group 20"/>
          <p:cNvGrpSpPr/>
          <p:nvPr/>
        </p:nvGrpSpPr>
        <p:grpSpPr>
          <a:xfrm>
            <a:off x="448364" y="7881457"/>
            <a:ext cx="6493894" cy="1183927"/>
            <a:chOff x="0" y="0"/>
            <a:chExt cx="8658526" cy="1578570"/>
          </a:xfrm>
        </p:grpSpPr>
        <p:sp>
          <p:nvSpPr>
            <p:cNvPr id="21" name="TextBox 21"/>
            <p:cNvSpPr txBox="1"/>
            <p:nvPr/>
          </p:nvSpPr>
          <p:spPr>
            <a:xfrm>
              <a:off x="0" y="-57150"/>
              <a:ext cx="8628471" cy="712895"/>
            </a:xfrm>
            <a:prstGeom prst="rect">
              <a:avLst/>
            </a:prstGeom>
          </p:spPr>
          <p:txBody>
            <a:bodyPr lIns="0" tIns="0" rIns="0" bIns="0" rtlCol="0" anchor="t">
              <a:spAutoFit/>
            </a:bodyPr>
            <a:lstStyle/>
            <a:p>
              <a:pPr marL="0" lvl="0" indent="0" algn="l">
                <a:lnSpc>
                  <a:spcPts val="4565"/>
                </a:lnSpc>
                <a:spcBef>
                  <a:spcPct val="0"/>
                </a:spcBef>
              </a:pPr>
              <a:r>
                <a:rPr lang="en-US" sz="3261" u="none" spc="498">
                  <a:solidFill>
                    <a:srgbClr val="0AABFF"/>
                  </a:solidFill>
                  <a:latin typeface="Quicksand Bold"/>
                </a:rPr>
                <a:t>WEBSITE</a:t>
              </a:r>
            </a:p>
          </p:txBody>
        </p:sp>
        <p:sp>
          <p:nvSpPr>
            <p:cNvPr id="22" name="TextBox 22"/>
            <p:cNvSpPr txBox="1"/>
            <p:nvPr/>
          </p:nvSpPr>
          <p:spPr>
            <a:xfrm>
              <a:off x="0" y="700153"/>
              <a:ext cx="8658526" cy="878417"/>
            </a:xfrm>
            <a:prstGeom prst="rect">
              <a:avLst/>
            </a:prstGeom>
          </p:spPr>
          <p:txBody>
            <a:bodyPr lIns="0" tIns="0" rIns="0" bIns="0" rtlCol="0" anchor="t">
              <a:spAutoFit/>
            </a:bodyPr>
            <a:lstStyle/>
            <a:p>
              <a:pPr marL="0" lvl="0" indent="0" algn="l">
                <a:lnSpc>
                  <a:spcPts val="4900"/>
                </a:lnSpc>
                <a:spcBef>
                  <a:spcPct val="0"/>
                </a:spcBef>
              </a:pPr>
              <a:r>
                <a:rPr lang="en-US" sz="3500">
                  <a:solidFill>
                    <a:srgbClr val="545454"/>
                  </a:solidFill>
                  <a:latin typeface="Agrandir Bold"/>
                </a:rPr>
                <a:t>www.intrahealth.co.uk</a:t>
              </a:r>
            </a:p>
          </p:txBody>
        </p:sp>
      </p:grpSp>
      <p:sp>
        <p:nvSpPr>
          <p:cNvPr id="23" name="TextBox 23"/>
          <p:cNvSpPr txBox="1"/>
          <p:nvPr/>
        </p:nvSpPr>
        <p:spPr>
          <a:xfrm>
            <a:off x="512829" y="3035480"/>
            <a:ext cx="6622825" cy="798195"/>
          </a:xfrm>
          <a:prstGeom prst="rect">
            <a:avLst/>
          </a:prstGeom>
        </p:spPr>
        <p:txBody>
          <a:bodyPr lIns="0" tIns="0" rIns="0" bIns="0" rtlCol="0" anchor="t">
            <a:spAutoFit/>
          </a:bodyPr>
          <a:lstStyle/>
          <a:p>
            <a:pPr>
              <a:lnSpc>
                <a:spcPts val="5265"/>
              </a:lnSpc>
            </a:pPr>
            <a:r>
              <a:rPr lang="en-US" sz="4500">
                <a:solidFill>
                  <a:srgbClr val="00394D"/>
                </a:solidFill>
                <a:latin typeface="Agrandir Bold"/>
              </a:rPr>
              <a:t>Contact us </a:t>
            </a:r>
          </a:p>
        </p:txBody>
      </p:sp>
      <p:pic>
        <p:nvPicPr>
          <p:cNvPr id="26" name="Audio 25">
            <a:hlinkClick r:id="" action="ppaction://media"/>
            <a:extLst>
              <a:ext uri="{FF2B5EF4-FFF2-40B4-BE49-F238E27FC236}">
                <a16:creationId xmlns:a16="http://schemas.microsoft.com/office/drawing/2014/main" id="{E935D32E-3A01-FE52-D903-FDEDDC99B47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219"/>
    </mc:Choice>
    <mc:Fallback>
      <p:transition spd="slow" advTm="1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F1EA"/>
        </a:solidFill>
        <a:effectLst/>
      </p:bgPr>
    </p:bg>
    <p:spTree>
      <p:nvGrpSpPr>
        <p:cNvPr id="1" name=""/>
        <p:cNvGrpSpPr/>
        <p:nvPr/>
      </p:nvGrpSpPr>
      <p:grpSpPr>
        <a:xfrm>
          <a:off x="0" y="0"/>
          <a:ext cx="0" cy="0"/>
          <a:chOff x="0" y="0"/>
          <a:chExt cx="0" cy="0"/>
        </a:xfrm>
      </p:grpSpPr>
      <p:grpSp>
        <p:nvGrpSpPr>
          <p:cNvPr id="2" name="Group 2"/>
          <p:cNvGrpSpPr/>
          <p:nvPr/>
        </p:nvGrpSpPr>
        <p:grpSpPr>
          <a:xfrm>
            <a:off x="6590105" y="1383351"/>
            <a:ext cx="5200191" cy="2577102"/>
            <a:chOff x="0" y="0"/>
            <a:chExt cx="1369598" cy="678743"/>
          </a:xfrm>
        </p:grpSpPr>
        <p:sp>
          <p:nvSpPr>
            <p:cNvPr id="3" name="Freeform 3"/>
            <p:cNvSpPr/>
            <p:nvPr/>
          </p:nvSpPr>
          <p:spPr>
            <a:xfrm>
              <a:off x="0" y="0"/>
              <a:ext cx="1369598" cy="678743"/>
            </a:xfrm>
            <a:custGeom>
              <a:avLst/>
              <a:gdLst/>
              <a:ahLst/>
              <a:cxnLst/>
              <a:rect l="l" t="t" r="r" b="b"/>
              <a:pathLst>
                <a:path w="1369598" h="678743">
                  <a:moveTo>
                    <a:pt x="0" y="0"/>
                  </a:moveTo>
                  <a:lnTo>
                    <a:pt x="1369598" y="0"/>
                  </a:lnTo>
                  <a:lnTo>
                    <a:pt x="1369598" y="678743"/>
                  </a:lnTo>
                  <a:lnTo>
                    <a:pt x="0" y="678743"/>
                  </a:lnTo>
                  <a:close/>
                </a:path>
              </a:pathLst>
            </a:custGeom>
            <a:solidFill>
              <a:srgbClr val="FFFFFF"/>
            </a:solidFill>
          </p:spPr>
          <p:txBody>
            <a:bodyPr/>
            <a:lstStyle/>
            <a:p>
              <a:endParaRPr lang="en-GB"/>
            </a:p>
          </p:txBody>
        </p:sp>
        <p:sp>
          <p:nvSpPr>
            <p:cNvPr id="4" name="TextBox 4"/>
            <p:cNvSpPr txBox="1"/>
            <p:nvPr/>
          </p:nvSpPr>
          <p:spPr>
            <a:xfrm>
              <a:off x="0" y="-38100"/>
              <a:ext cx="1369598" cy="716843"/>
            </a:xfrm>
            <a:prstGeom prst="rect">
              <a:avLst/>
            </a:prstGeom>
          </p:spPr>
          <p:txBody>
            <a:bodyPr lIns="50800" tIns="50800" rIns="50800" bIns="50800" rtlCol="0" anchor="ctr"/>
            <a:lstStyle/>
            <a:p>
              <a:pPr algn="ctr">
                <a:lnSpc>
                  <a:spcPts val="2239"/>
                </a:lnSpc>
              </a:pPr>
              <a:endParaRPr/>
            </a:p>
          </p:txBody>
        </p:sp>
      </p:grpSp>
      <p:grpSp>
        <p:nvGrpSpPr>
          <p:cNvPr id="5" name="Group 5"/>
          <p:cNvGrpSpPr>
            <a:grpSpLocks noChangeAspect="1"/>
          </p:cNvGrpSpPr>
          <p:nvPr/>
        </p:nvGrpSpPr>
        <p:grpSpPr>
          <a:xfrm>
            <a:off x="7810035" y="6517618"/>
            <a:ext cx="2810615" cy="281060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txBody>
            <a:bodyPr/>
            <a:lstStyle/>
            <a:p>
              <a:endParaRPr lang="en-GB"/>
            </a:p>
          </p:txBody>
        </p:sp>
      </p:grpSp>
      <p:sp>
        <p:nvSpPr>
          <p:cNvPr id="7" name="Freeform 7"/>
          <p:cNvSpPr/>
          <p:nvPr/>
        </p:nvSpPr>
        <p:spPr>
          <a:xfrm>
            <a:off x="6628104" y="4590406"/>
            <a:ext cx="5162192" cy="1793862"/>
          </a:xfrm>
          <a:custGeom>
            <a:avLst/>
            <a:gdLst/>
            <a:ahLst/>
            <a:cxnLst/>
            <a:rect l="l" t="t" r="r" b="b"/>
            <a:pathLst>
              <a:path w="5162192" h="1793862">
                <a:moveTo>
                  <a:pt x="0" y="0"/>
                </a:moveTo>
                <a:lnTo>
                  <a:pt x="5162192" y="0"/>
                </a:lnTo>
                <a:lnTo>
                  <a:pt x="5162192" y="1793862"/>
                </a:lnTo>
                <a:lnTo>
                  <a:pt x="0" y="1793862"/>
                </a:lnTo>
                <a:lnTo>
                  <a:pt x="0" y="0"/>
                </a:lnTo>
                <a:close/>
              </a:path>
            </a:pathLst>
          </a:custGeom>
          <a:blipFill>
            <a:blip r:embed="rId5"/>
            <a:stretch>
              <a:fillRect/>
            </a:stretch>
          </a:blipFill>
        </p:spPr>
        <p:txBody>
          <a:bodyPr/>
          <a:lstStyle/>
          <a:p>
            <a:endParaRPr lang="en-GB"/>
          </a:p>
        </p:txBody>
      </p:sp>
      <p:sp>
        <p:nvSpPr>
          <p:cNvPr id="8" name="Freeform 8"/>
          <p:cNvSpPr/>
          <p:nvPr/>
        </p:nvSpPr>
        <p:spPr>
          <a:xfrm>
            <a:off x="6609104" y="1411605"/>
            <a:ext cx="5162192" cy="2264119"/>
          </a:xfrm>
          <a:custGeom>
            <a:avLst/>
            <a:gdLst/>
            <a:ahLst/>
            <a:cxnLst/>
            <a:rect l="l" t="t" r="r" b="b"/>
            <a:pathLst>
              <a:path w="5162192" h="2264119">
                <a:moveTo>
                  <a:pt x="0" y="0"/>
                </a:moveTo>
                <a:lnTo>
                  <a:pt x="5162192" y="0"/>
                </a:lnTo>
                <a:lnTo>
                  <a:pt x="5162192" y="2264119"/>
                </a:lnTo>
                <a:lnTo>
                  <a:pt x="0" y="2264119"/>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1512548" y="116776"/>
            <a:ext cx="15262904" cy="1158240"/>
          </a:xfrm>
          <a:prstGeom prst="rect">
            <a:avLst/>
          </a:prstGeom>
        </p:spPr>
        <p:txBody>
          <a:bodyPr lIns="0" tIns="0" rIns="0" bIns="0" rtlCol="0" anchor="t">
            <a:spAutoFit/>
          </a:bodyPr>
          <a:lstStyle/>
          <a:p>
            <a:pPr algn="ctr">
              <a:lnSpc>
                <a:spcPts val="7605"/>
              </a:lnSpc>
            </a:pPr>
            <a:r>
              <a:rPr lang="en-US" sz="6500">
                <a:solidFill>
                  <a:srgbClr val="00394D"/>
                </a:solidFill>
                <a:latin typeface="Agrandir Bold"/>
              </a:rPr>
              <a:t>Who are we</a:t>
            </a:r>
          </a:p>
        </p:txBody>
      </p:sp>
      <p:sp>
        <p:nvSpPr>
          <p:cNvPr id="10" name="TextBox 10"/>
          <p:cNvSpPr txBox="1"/>
          <p:nvPr/>
        </p:nvSpPr>
        <p:spPr>
          <a:xfrm>
            <a:off x="598171" y="1325880"/>
            <a:ext cx="5182309" cy="2156460"/>
          </a:xfrm>
          <a:prstGeom prst="rect">
            <a:avLst/>
          </a:prstGeom>
        </p:spPr>
        <p:txBody>
          <a:bodyPr lIns="0" tIns="0" rIns="0" bIns="0" rtlCol="0" anchor="t">
            <a:spAutoFit/>
          </a:bodyPr>
          <a:lstStyle/>
          <a:p>
            <a:pPr algn="ctr">
              <a:lnSpc>
                <a:spcPts val="4095"/>
              </a:lnSpc>
            </a:pPr>
            <a:r>
              <a:rPr lang="en-US" sz="3500">
                <a:solidFill>
                  <a:srgbClr val="00394D"/>
                </a:solidFill>
                <a:latin typeface="Agrandir Bold"/>
              </a:rPr>
              <a:t>The immunisation </a:t>
            </a:r>
          </a:p>
          <a:p>
            <a:pPr algn="ctr">
              <a:lnSpc>
                <a:spcPts val="4095"/>
              </a:lnSpc>
            </a:pPr>
            <a:r>
              <a:rPr lang="en-US" sz="3500">
                <a:solidFill>
                  <a:srgbClr val="00394D"/>
                </a:solidFill>
                <a:latin typeface="Agrandir Bold"/>
              </a:rPr>
              <a:t>team is </a:t>
            </a:r>
          </a:p>
          <a:p>
            <a:pPr algn="ctr">
              <a:lnSpc>
                <a:spcPts val="4095"/>
              </a:lnSpc>
            </a:pPr>
            <a:r>
              <a:rPr lang="en-US" sz="3500">
                <a:solidFill>
                  <a:srgbClr val="00394D"/>
                </a:solidFill>
                <a:latin typeface="Agrandir Bold"/>
              </a:rPr>
              <a:t>made up of the following:</a:t>
            </a:r>
          </a:p>
        </p:txBody>
      </p:sp>
      <p:sp>
        <p:nvSpPr>
          <p:cNvPr id="11" name="TextBox 11"/>
          <p:cNvSpPr txBox="1"/>
          <p:nvPr/>
        </p:nvSpPr>
        <p:spPr>
          <a:xfrm>
            <a:off x="12444695" y="811530"/>
            <a:ext cx="5843305" cy="2670810"/>
          </a:xfrm>
          <a:prstGeom prst="rect">
            <a:avLst/>
          </a:prstGeom>
        </p:spPr>
        <p:txBody>
          <a:bodyPr lIns="0" tIns="0" rIns="0" bIns="0" rtlCol="0" anchor="t">
            <a:spAutoFit/>
          </a:bodyPr>
          <a:lstStyle/>
          <a:p>
            <a:pPr algn="ctr">
              <a:lnSpc>
                <a:spcPts val="4095"/>
              </a:lnSpc>
            </a:pPr>
            <a:r>
              <a:rPr lang="en-US" sz="3500">
                <a:solidFill>
                  <a:srgbClr val="00394D"/>
                </a:solidFill>
                <a:latin typeface="Agrandir Bold"/>
              </a:rPr>
              <a:t>We offer the </a:t>
            </a:r>
          </a:p>
          <a:p>
            <a:pPr algn="ctr">
              <a:lnSpc>
                <a:spcPts val="4095"/>
              </a:lnSpc>
            </a:pPr>
            <a:r>
              <a:rPr lang="en-US" sz="3500">
                <a:solidFill>
                  <a:srgbClr val="00394D"/>
                </a:solidFill>
                <a:latin typeface="Agrandir Bold"/>
              </a:rPr>
              <a:t>following school </a:t>
            </a:r>
          </a:p>
          <a:p>
            <a:pPr algn="ctr">
              <a:lnSpc>
                <a:spcPts val="4095"/>
              </a:lnSpc>
            </a:pPr>
            <a:r>
              <a:rPr lang="en-US" sz="3500">
                <a:solidFill>
                  <a:srgbClr val="00394D"/>
                </a:solidFill>
                <a:latin typeface="Agrandir Bold"/>
              </a:rPr>
              <a:t>based immunisations for pupils in both primary and secondary schools:</a:t>
            </a:r>
          </a:p>
        </p:txBody>
      </p:sp>
      <p:sp>
        <p:nvSpPr>
          <p:cNvPr id="12" name="TextBox 12"/>
          <p:cNvSpPr txBox="1"/>
          <p:nvPr/>
        </p:nvSpPr>
        <p:spPr>
          <a:xfrm>
            <a:off x="598171" y="4224265"/>
            <a:ext cx="5182309" cy="5465445"/>
          </a:xfrm>
          <a:prstGeom prst="rect">
            <a:avLst/>
          </a:prstGeom>
        </p:spPr>
        <p:txBody>
          <a:bodyPr lIns="0" tIns="0" rIns="0" bIns="0" rtlCol="0" anchor="t">
            <a:spAutoFit/>
          </a:bodyPr>
          <a:lstStyle/>
          <a:p>
            <a:pPr algn="ctr">
              <a:lnSpc>
                <a:spcPts val="5265"/>
              </a:lnSpc>
            </a:pPr>
            <a:r>
              <a:rPr lang="en-US" sz="4500">
                <a:solidFill>
                  <a:srgbClr val="00394D"/>
                </a:solidFill>
                <a:latin typeface="Agrandir"/>
              </a:rPr>
              <a:t>IMMUNISATION </a:t>
            </a:r>
          </a:p>
          <a:p>
            <a:pPr algn="ctr">
              <a:lnSpc>
                <a:spcPts val="5265"/>
              </a:lnSpc>
            </a:pPr>
            <a:r>
              <a:rPr lang="en-US" sz="4500">
                <a:solidFill>
                  <a:srgbClr val="00394D"/>
                </a:solidFill>
                <a:latin typeface="Agrandir"/>
              </a:rPr>
              <a:t>NURSES</a:t>
            </a:r>
          </a:p>
          <a:p>
            <a:pPr algn="ctr">
              <a:lnSpc>
                <a:spcPts val="5265"/>
              </a:lnSpc>
            </a:pPr>
            <a:endParaRPr lang="en-US" sz="4500">
              <a:solidFill>
                <a:srgbClr val="00394D"/>
              </a:solidFill>
              <a:latin typeface="Agrandir"/>
            </a:endParaRPr>
          </a:p>
          <a:p>
            <a:pPr algn="ctr">
              <a:lnSpc>
                <a:spcPts val="5265"/>
              </a:lnSpc>
            </a:pPr>
            <a:r>
              <a:rPr lang="en-US" sz="4500">
                <a:solidFill>
                  <a:srgbClr val="00394D"/>
                </a:solidFill>
                <a:latin typeface="Agrandir"/>
              </a:rPr>
              <a:t>HEALTH CARE </a:t>
            </a:r>
          </a:p>
          <a:p>
            <a:pPr algn="ctr">
              <a:lnSpc>
                <a:spcPts val="5265"/>
              </a:lnSpc>
            </a:pPr>
            <a:r>
              <a:rPr lang="en-US" sz="4500">
                <a:solidFill>
                  <a:srgbClr val="00394D"/>
                </a:solidFill>
                <a:latin typeface="Agrandir"/>
              </a:rPr>
              <a:t>ASSISTANTS</a:t>
            </a:r>
          </a:p>
          <a:p>
            <a:pPr algn="ctr">
              <a:lnSpc>
                <a:spcPts val="5265"/>
              </a:lnSpc>
            </a:pPr>
            <a:endParaRPr lang="en-US" sz="4500">
              <a:solidFill>
                <a:srgbClr val="00394D"/>
              </a:solidFill>
              <a:latin typeface="Agrandir"/>
            </a:endParaRPr>
          </a:p>
          <a:p>
            <a:pPr algn="ctr">
              <a:lnSpc>
                <a:spcPts val="5265"/>
              </a:lnSpc>
            </a:pPr>
            <a:r>
              <a:rPr lang="en-US" sz="4500">
                <a:solidFill>
                  <a:srgbClr val="00394D"/>
                </a:solidFill>
                <a:latin typeface="Agrandir"/>
              </a:rPr>
              <a:t>ADMINISTRATION </a:t>
            </a:r>
          </a:p>
          <a:p>
            <a:pPr algn="ctr">
              <a:lnSpc>
                <a:spcPts val="5265"/>
              </a:lnSpc>
            </a:pPr>
            <a:r>
              <a:rPr lang="en-US" sz="4500">
                <a:solidFill>
                  <a:srgbClr val="00394D"/>
                </a:solidFill>
                <a:latin typeface="Agrandir"/>
              </a:rPr>
              <a:t>TEAM</a:t>
            </a:r>
          </a:p>
        </p:txBody>
      </p:sp>
      <p:sp>
        <p:nvSpPr>
          <p:cNvPr id="13" name="TextBox 13"/>
          <p:cNvSpPr txBox="1"/>
          <p:nvPr/>
        </p:nvSpPr>
        <p:spPr>
          <a:xfrm>
            <a:off x="11989210" y="3752206"/>
            <a:ext cx="6146390" cy="6393994"/>
          </a:xfrm>
          <a:prstGeom prst="rect">
            <a:avLst/>
          </a:prstGeom>
        </p:spPr>
        <p:txBody>
          <a:bodyPr wrap="square" lIns="0" tIns="0" rIns="0" bIns="0" rtlCol="0" anchor="t">
            <a:spAutoFit/>
          </a:bodyPr>
          <a:lstStyle/>
          <a:p>
            <a:pPr algn="ctr">
              <a:lnSpc>
                <a:spcPts val="5615"/>
              </a:lnSpc>
            </a:pPr>
            <a:r>
              <a:rPr lang="en-US" sz="3200" dirty="0">
                <a:solidFill>
                  <a:srgbClr val="00394D"/>
                </a:solidFill>
                <a:latin typeface="Agrandir"/>
              </a:rPr>
              <a:t>FLU</a:t>
            </a:r>
          </a:p>
          <a:p>
            <a:pPr algn="ctr">
              <a:lnSpc>
                <a:spcPts val="5615"/>
              </a:lnSpc>
            </a:pPr>
            <a:endParaRPr lang="en-US" sz="3200" dirty="0">
              <a:solidFill>
                <a:srgbClr val="00394D"/>
              </a:solidFill>
              <a:latin typeface="Agrandir"/>
            </a:endParaRPr>
          </a:p>
          <a:p>
            <a:pPr algn="ctr">
              <a:lnSpc>
                <a:spcPts val="5615"/>
              </a:lnSpc>
            </a:pPr>
            <a:r>
              <a:rPr lang="en-US" sz="3200" dirty="0">
                <a:solidFill>
                  <a:srgbClr val="00394D"/>
                </a:solidFill>
                <a:latin typeface="Agrandir"/>
              </a:rPr>
              <a:t>Diphtheria, Tetanus and Polio </a:t>
            </a:r>
          </a:p>
          <a:p>
            <a:pPr algn="ctr">
              <a:lnSpc>
                <a:spcPts val="5615"/>
              </a:lnSpc>
            </a:pPr>
            <a:endParaRPr lang="en-US" sz="3200" dirty="0">
              <a:solidFill>
                <a:srgbClr val="00394D"/>
              </a:solidFill>
              <a:latin typeface="Agrandir"/>
            </a:endParaRPr>
          </a:p>
          <a:p>
            <a:pPr algn="ctr">
              <a:lnSpc>
                <a:spcPts val="5615"/>
              </a:lnSpc>
            </a:pPr>
            <a:r>
              <a:rPr lang="en-US" sz="3200" dirty="0">
                <a:solidFill>
                  <a:srgbClr val="00394D"/>
                </a:solidFill>
                <a:latin typeface="Agrandir"/>
              </a:rPr>
              <a:t>Meningitis ACWY</a:t>
            </a:r>
          </a:p>
          <a:p>
            <a:pPr algn="ctr">
              <a:lnSpc>
                <a:spcPts val="5615"/>
              </a:lnSpc>
            </a:pPr>
            <a:endParaRPr lang="en-US" sz="3200" dirty="0">
              <a:solidFill>
                <a:srgbClr val="00394D"/>
              </a:solidFill>
              <a:latin typeface="Agrandir"/>
            </a:endParaRPr>
          </a:p>
          <a:p>
            <a:pPr algn="ctr">
              <a:lnSpc>
                <a:spcPts val="5615"/>
              </a:lnSpc>
            </a:pPr>
            <a:r>
              <a:rPr lang="en-US" sz="3200" dirty="0">
                <a:solidFill>
                  <a:srgbClr val="00394D"/>
                </a:solidFill>
                <a:latin typeface="Agrandir"/>
              </a:rPr>
              <a:t>Human Papilloma Virus</a:t>
            </a:r>
          </a:p>
          <a:p>
            <a:pPr algn="ctr">
              <a:lnSpc>
                <a:spcPts val="5615"/>
              </a:lnSpc>
            </a:pPr>
            <a:endParaRPr lang="en-US" sz="3200" dirty="0">
              <a:solidFill>
                <a:srgbClr val="00394D"/>
              </a:solidFill>
              <a:latin typeface="Agrandir"/>
            </a:endParaRPr>
          </a:p>
          <a:p>
            <a:pPr algn="ctr">
              <a:lnSpc>
                <a:spcPts val="5615"/>
              </a:lnSpc>
            </a:pPr>
            <a:r>
              <a:rPr lang="en-US" sz="3200" dirty="0">
                <a:solidFill>
                  <a:srgbClr val="00394D"/>
                </a:solidFill>
                <a:latin typeface="Agrandir"/>
              </a:rPr>
              <a:t>Measles, Mumps and Rubella</a:t>
            </a:r>
          </a:p>
        </p:txBody>
      </p:sp>
      <p:sp>
        <p:nvSpPr>
          <p:cNvPr id="14" name="TextBox 14"/>
          <p:cNvSpPr txBox="1"/>
          <p:nvPr/>
        </p:nvSpPr>
        <p:spPr>
          <a:xfrm>
            <a:off x="6406455" y="9585397"/>
            <a:ext cx="5475089" cy="688961"/>
          </a:xfrm>
          <a:prstGeom prst="rect">
            <a:avLst/>
          </a:prstGeom>
        </p:spPr>
        <p:txBody>
          <a:bodyPr lIns="0" tIns="0" rIns="0" bIns="0" rtlCol="0" anchor="t">
            <a:spAutoFit/>
          </a:bodyPr>
          <a:lstStyle/>
          <a:p>
            <a:pPr algn="ctr">
              <a:lnSpc>
                <a:spcPts val="5600"/>
              </a:lnSpc>
            </a:pPr>
            <a:r>
              <a:rPr lang="en-US" sz="4000">
                <a:solidFill>
                  <a:srgbClr val="171515"/>
                </a:solidFill>
                <a:latin typeface="Canva Sans 1"/>
              </a:rPr>
              <a:t>www.intrahealth.co.uk</a:t>
            </a:r>
          </a:p>
        </p:txBody>
      </p:sp>
      <p:pic>
        <p:nvPicPr>
          <p:cNvPr id="19" name="Audio 18">
            <a:hlinkClick r:id="" action="ppaction://media"/>
            <a:extLst>
              <a:ext uri="{FF2B5EF4-FFF2-40B4-BE49-F238E27FC236}">
                <a16:creationId xmlns:a16="http://schemas.microsoft.com/office/drawing/2014/main" id="{501F423F-4E87-8B83-F393-2AE2CCEF23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742"/>
    </mc:Choice>
    <mc:Fallback>
      <p:transition spd="slow" advTm="35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90562"/>
            <a:ext cx="8366433" cy="13425036"/>
            <a:chOff x="0" y="0"/>
            <a:chExt cx="11155245" cy="17900048"/>
          </a:xfrm>
        </p:grpSpPr>
        <p:pic>
          <p:nvPicPr>
            <p:cNvPr id="3" name="Picture 3"/>
            <p:cNvPicPr>
              <a:picLocks noChangeAspect="1"/>
            </p:cNvPicPr>
            <p:nvPr/>
          </p:nvPicPr>
          <p:blipFill>
            <a:blip r:embed="rId4"/>
            <a:srcRect l="12268" r="12268"/>
            <a:stretch>
              <a:fillRect/>
            </a:stretch>
          </p:blipFill>
          <p:spPr>
            <a:xfrm>
              <a:off x="0" y="0"/>
              <a:ext cx="11155245" cy="17900048"/>
            </a:xfrm>
            <a:prstGeom prst="rect">
              <a:avLst/>
            </a:prstGeom>
          </p:spPr>
        </p:pic>
      </p:grpSp>
      <p:sp>
        <p:nvSpPr>
          <p:cNvPr id="4" name="Freeform 4"/>
          <p:cNvSpPr/>
          <p:nvPr/>
        </p:nvSpPr>
        <p:spPr>
          <a:xfrm>
            <a:off x="14446517" y="8456742"/>
            <a:ext cx="4227832" cy="2190308"/>
          </a:xfrm>
          <a:custGeom>
            <a:avLst/>
            <a:gdLst/>
            <a:ahLst/>
            <a:cxnLst/>
            <a:rect l="l" t="t" r="r" b="b"/>
            <a:pathLst>
              <a:path w="4227832" h="2190308">
                <a:moveTo>
                  <a:pt x="0" y="0"/>
                </a:moveTo>
                <a:lnTo>
                  <a:pt x="4227831" y="0"/>
                </a:lnTo>
                <a:lnTo>
                  <a:pt x="4227831" y="2190308"/>
                </a:lnTo>
                <a:lnTo>
                  <a:pt x="0" y="2190308"/>
                </a:lnTo>
                <a:lnTo>
                  <a:pt x="0" y="0"/>
                </a:lnTo>
                <a:close/>
              </a:path>
            </a:pathLst>
          </a:custGeom>
          <a:blipFill>
            <a:blip r:embed="rId5">
              <a:alphaModFix amt="19999"/>
              <a:extLst>
                <a:ext uri="{96DAC541-7B7A-43D3-8B79-37D633B846F1}">
                  <asvg:svgBlip xmlns:asvg="http://schemas.microsoft.com/office/drawing/2016/SVG/main" r:embed="rId6"/>
                </a:ext>
              </a:extLst>
            </a:blip>
            <a:stretch>
              <a:fillRect t="-87863" r="-24378"/>
            </a:stretch>
          </a:blipFill>
        </p:spPr>
        <p:txBody>
          <a:bodyPr/>
          <a:lstStyle/>
          <a:p>
            <a:endParaRPr lang="en-GB"/>
          </a:p>
        </p:txBody>
      </p:sp>
      <p:sp>
        <p:nvSpPr>
          <p:cNvPr id="5" name="Freeform 5"/>
          <p:cNvSpPr/>
          <p:nvPr/>
        </p:nvSpPr>
        <p:spPr>
          <a:xfrm>
            <a:off x="8457413" y="227895"/>
            <a:ext cx="3651669" cy="1601609"/>
          </a:xfrm>
          <a:custGeom>
            <a:avLst/>
            <a:gdLst/>
            <a:ahLst/>
            <a:cxnLst/>
            <a:rect l="l" t="t" r="r" b="b"/>
            <a:pathLst>
              <a:path w="3651669" h="1601609">
                <a:moveTo>
                  <a:pt x="0" y="0"/>
                </a:moveTo>
                <a:lnTo>
                  <a:pt x="3651669" y="0"/>
                </a:lnTo>
                <a:lnTo>
                  <a:pt x="3651669" y="1601610"/>
                </a:lnTo>
                <a:lnTo>
                  <a:pt x="0" y="1601610"/>
                </a:lnTo>
                <a:lnTo>
                  <a:pt x="0" y="0"/>
                </a:lnTo>
                <a:close/>
              </a:path>
            </a:pathLst>
          </a:custGeom>
          <a:blipFill>
            <a:blip r:embed="rId7"/>
            <a:stretch>
              <a:fillRect/>
            </a:stretch>
          </a:blipFill>
        </p:spPr>
        <p:txBody>
          <a:bodyPr/>
          <a:lstStyle/>
          <a:p>
            <a:endParaRPr lang="en-GB"/>
          </a:p>
        </p:txBody>
      </p:sp>
      <p:sp>
        <p:nvSpPr>
          <p:cNvPr id="6" name="Freeform 6"/>
          <p:cNvSpPr/>
          <p:nvPr/>
        </p:nvSpPr>
        <p:spPr>
          <a:xfrm>
            <a:off x="13689251" y="410362"/>
            <a:ext cx="4083863" cy="1419142"/>
          </a:xfrm>
          <a:custGeom>
            <a:avLst/>
            <a:gdLst/>
            <a:ahLst/>
            <a:cxnLst/>
            <a:rect l="l" t="t" r="r" b="b"/>
            <a:pathLst>
              <a:path w="4083863" h="1419142">
                <a:moveTo>
                  <a:pt x="0" y="0"/>
                </a:moveTo>
                <a:lnTo>
                  <a:pt x="4083863" y="0"/>
                </a:lnTo>
                <a:lnTo>
                  <a:pt x="4083863" y="1419143"/>
                </a:lnTo>
                <a:lnTo>
                  <a:pt x="0" y="1419143"/>
                </a:lnTo>
                <a:lnTo>
                  <a:pt x="0" y="0"/>
                </a:lnTo>
                <a:close/>
              </a:path>
            </a:pathLst>
          </a:custGeom>
          <a:blipFill>
            <a:blip r:embed="rId8"/>
            <a:stretch>
              <a:fillRect/>
            </a:stretch>
          </a:blipFill>
        </p:spPr>
        <p:txBody>
          <a:bodyPr/>
          <a:lstStyle/>
          <a:p>
            <a:endParaRPr lang="en-GB"/>
          </a:p>
        </p:txBody>
      </p:sp>
      <p:sp>
        <p:nvSpPr>
          <p:cNvPr id="7" name="Freeform 7"/>
          <p:cNvSpPr/>
          <p:nvPr/>
        </p:nvSpPr>
        <p:spPr>
          <a:xfrm>
            <a:off x="8366433" y="7670370"/>
            <a:ext cx="16230600" cy="147216"/>
          </a:xfrm>
          <a:custGeom>
            <a:avLst/>
            <a:gdLst/>
            <a:ahLst/>
            <a:cxnLst/>
            <a:rect l="l" t="t" r="r" b="b"/>
            <a:pathLst>
              <a:path w="16230600" h="147216">
                <a:moveTo>
                  <a:pt x="0" y="0"/>
                </a:moveTo>
                <a:lnTo>
                  <a:pt x="16230600" y="0"/>
                </a:lnTo>
                <a:lnTo>
                  <a:pt x="16230600" y="147217"/>
                </a:lnTo>
                <a:lnTo>
                  <a:pt x="0" y="147217"/>
                </a:lnTo>
                <a:lnTo>
                  <a:pt x="0" y="0"/>
                </a:lnTo>
                <a:close/>
              </a:path>
            </a:pathLst>
          </a:custGeom>
          <a:blipFill>
            <a:blip r:embed="rId9"/>
            <a:stretch>
              <a:fillRect/>
            </a:stretch>
          </a:blipFill>
        </p:spPr>
        <p:txBody>
          <a:bodyPr/>
          <a:lstStyle/>
          <a:p>
            <a:endParaRPr lang="en-GB"/>
          </a:p>
        </p:txBody>
      </p:sp>
      <p:sp>
        <p:nvSpPr>
          <p:cNvPr id="8" name="Freeform 8"/>
          <p:cNvSpPr/>
          <p:nvPr/>
        </p:nvSpPr>
        <p:spPr>
          <a:xfrm>
            <a:off x="8712630" y="8110538"/>
            <a:ext cx="2078095" cy="2078095"/>
          </a:xfrm>
          <a:custGeom>
            <a:avLst/>
            <a:gdLst/>
            <a:ahLst/>
            <a:cxnLst/>
            <a:rect l="l" t="t" r="r" b="b"/>
            <a:pathLst>
              <a:path w="2078095" h="2078095">
                <a:moveTo>
                  <a:pt x="0" y="0"/>
                </a:moveTo>
                <a:lnTo>
                  <a:pt x="2078095" y="0"/>
                </a:lnTo>
                <a:lnTo>
                  <a:pt x="2078095" y="2078095"/>
                </a:lnTo>
                <a:lnTo>
                  <a:pt x="0" y="20780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9" name="Group 9"/>
          <p:cNvGrpSpPr/>
          <p:nvPr/>
        </p:nvGrpSpPr>
        <p:grpSpPr>
          <a:xfrm>
            <a:off x="8712631" y="2122456"/>
            <a:ext cx="9248562" cy="4194060"/>
            <a:chOff x="0" y="-38100"/>
            <a:chExt cx="9927721" cy="4293056"/>
          </a:xfrm>
        </p:grpSpPr>
        <p:sp>
          <p:nvSpPr>
            <p:cNvPr id="10" name="TextBox 10"/>
            <p:cNvSpPr txBox="1"/>
            <p:nvPr/>
          </p:nvSpPr>
          <p:spPr>
            <a:xfrm>
              <a:off x="0" y="650097"/>
              <a:ext cx="9927721" cy="3604859"/>
            </a:xfrm>
            <a:prstGeom prst="rect">
              <a:avLst/>
            </a:prstGeom>
          </p:spPr>
          <p:txBody>
            <a:bodyPr lIns="0" tIns="0" rIns="0" bIns="0" rtlCol="0" anchor="t">
              <a:spAutoFit/>
            </a:bodyPr>
            <a:lstStyle/>
            <a:p>
              <a:pPr algn="ctr">
                <a:lnSpc>
                  <a:spcPts val="9359"/>
                </a:lnSpc>
              </a:pPr>
              <a:r>
                <a:rPr lang="en-US" sz="6000" dirty="0">
                  <a:solidFill>
                    <a:srgbClr val="00394D"/>
                  </a:solidFill>
                  <a:latin typeface="Agrandir Bold"/>
                </a:rPr>
                <a:t>IntraHealth</a:t>
              </a:r>
            </a:p>
            <a:p>
              <a:pPr algn="ctr">
                <a:lnSpc>
                  <a:spcPts val="9359"/>
                </a:lnSpc>
              </a:pPr>
              <a:r>
                <a:rPr lang="en-US" sz="6000" dirty="0">
                  <a:solidFill>
                    <a:srgbClr val="00394D"/>
                  </a:solidFill>
                  <a:latin typeface="Agrandir Bold"/>
                </a:rPr>
                <a:t>Human Papilloma Virus</a:t>
              </a:r>
            </a:p>
            <a:p>
              <a:pPr algn="ctr">
                <a:lnSpc>
                  <a:spcPts val="9359"/>
                </a:lnSpc>
              </a:pPr>
              <a:r>
                <a:rPr lang="en-US" sz="6000" dirty="0">
                  <a:solidFill>
                    <a:srgbClr val="00394D"/>
                  </a:solidFill>
                  <a:latin typeface="Agrandir Bold"/>
                </a:rPr>
                <a:t>Vaccine (HPV)</a:t>
              </a:r>
            </a:p>
          </p:txBody>
        </p:sp>
        <p:sp>
          <p:nvSpPr>
            <p:cNvPr id="11" name="TextBox 11"/>
            <p:cNvSpPr txBox="1"/>
            <p:nvPr/>
          </p:nvSpPr>
          <p:spPr>
            <a:xfrm>
              <a:off x="0" y="-38100"/>
              <a:ext cx="9927721" cy="352213"/>
            </a:xfrm>
            <a:prstGeom prst="rect">
              <a:avLst/>
            </a:prstGeom>
          </p:spPr>
          <p:txBody>
            <a:bodyPr lIns="0" tIns="0" rIns="0" bIns="0" rtlCol="0" anchor="t">
              <a:spAutoFit/>
            </a:bodyPr>
            <a:lstStyle/>
            <a:p>
              <a:pPr>
                <a:lnSpc>
                  <a:spcPts val="2239"/>
                </a:lnSpc>
                <a:spcBef>
                  <a:spcPct val="0"/>
                </a:spcBef>
              </a:pPr>
              <a:endParaRPr/>
            </a:p>
          </p:txBody>
        </p:sp>
      </p:grpSp>
      <p:sp>
        <p:nvSpPr>
          <p:cNvPr id="12" name="TextBox 12"/>
          <p:cNvSpPr txBox="1"/>
          <p:nvPr/>
        </p:nvSpPr>
        <p:spPr>
          <a:xfrm>
            <a:off x="12298025" y="9598039"/>
            <a:ext cx="5475089" cy="688961"/>
          </a:xfrm>
          <a:prstGeom prst="rect">
            <a:avLst/>
          </a:prstGeom>
        </p:spPr>
        <p:txBody>
          <a:bodyPr lIns="0" tIns="0" rIns="0" bIns="0" rtlCol="0" anchor="t">
            <a:spAutoFit/>
          </a:bodyPr>
          <a:lstStyle/>
          <a:p>
            <a:pPr algn="ctr">
              <a:lnSpc>
                <a:spcPts val="5600"/>
              </a:lnSpc>
            </a:pPr>
            <a:r>
              <a:rPr lang="en-US" sz="4000">
                <a:solidFill>
                  <a:srgbClr val="171515"/>
                </a:solidFill>
                <a:latin typeface="Canva Sans 1"/>
              </a:rPr>
              <a:t>www.intrahealth.co.uk</a:t>
            </a:r>
          </a:p>
        </p:txBody>
      </p:sp>
      <p:pic>
        <p:nvPicPr>
          <p:cNvPr id="16" name="Audio 15">
            <a:hlinkClick r:id="" action="ppaction://media"/>
            <a:extLst>
              <a:ext uri="{FF2B5EF4-FFF2-40B4-BE49-F238E27FC236}">
                <a16:creationId xmlns:a16="http://schemas.microsoft.com/office/drawing/2014/main" id="{10CE9317-F9D7-43AD-4A4E-11FF4F6B7A2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296"/>
    </mc:Choice>
    <mc:Fallback>
      <p:transition spd="slow" advTm="8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94D"/>
        </a:solidFill>
        <a:effectLst/>
      </p:bgPr>
    </p:bg>
    <p:spTree>
      <p:nvGrpSpPr>
        <p:cNvPr id="1" name=""/>
        <p:cNvGrpSpPr/>
        <p:nvPr/>
      </p:nvGrpSpPr>
      <p:grpSpPr>
        <a:xfrm>
          <a:off x="0" y="0"/>
          <a:ext cx="0" cy="0"/>
          <a:chOff x="0" y="0"/>
          <a:chExt cx="0" cy="0"/>
        </a:xfrm>
      </p:grpSpPr>
      <p:grpSp>
        <p:nvGrpSpPr>
          <p:cNvPr id="2" name="Group 2"/>
          <p:cNvGrpSpPr/>
          <p:nvPr/>
        </p:nvGrpSpPr>
        <p:grpSpPr>
          <a:xfrm>
            <a:off x="11330716" y="0"/>
            <a:ext cx="6976334" cy="10287000"/>
            <a:chOff x="0" y="0"/>
            <a:chExt cx="9301778" cy="13716000"/>
          </a:xfrm>
        </p:grpSpPr>
        <p:pic>
          <p:nvPicPr>
            <p:cNvPr id="3" name="Picture 3"/>
            <p:cNvPicPr>
              <a:picLocks noChangeAspect="1"/>
            </p:cNvPicPr>
            <p:nvPr/>
          </p:nvPicPr>
          <p:blipFill>
            <a:blip r:embed="rId4"/>
            <a:srcRect l="27394" r="27394"/>
            <a:stretch>
              <a:fillRect/>
            </a:stretch>
          </p:blipFill>
          <p:spPr>
            <a:xfrm>
              <a:off x="0" y="0"/>
              <a:ext cx="9301778" cy="13716000"/>
            </a:xfrm>
            <a:prstGeom prst="rect">
              <a:avLst/>
            </a:prstGeom>
          </p:spPr>
        </p:pic>
      </p:grpSp>
      <p:sp>
        <p:nvSpPr>
          <p:cNvPr id="4" name="Freeform 4"/>
          <p:cNvSpPr/>
          <p:nvPr/>
        </p:nvSpPr>
        <p:spPr>
          <a:xfrm>
            <a:off x="-118293" y="8246023"/>
            <a:ext cx="4049202" cy="2153016"/>
          </a:xfrm>
          <a:custGeom>
            <a:avLst/>
            <a:gdLst/>
            <a:ahLst/>
            <a:cxnLst/>
            <a:rect l="l" t="t" r="r" b="b"/>
            <a:pathLst>
              <a:path w="4049202" h="2153016">
                <a:moveTo>
                  <a:pt x="0" y="0"/>
                </a:moveTo>
                <a:lnTo>
                  <a:pt x="4049202" y="0"/>
                </a:lnTo>
                <a:lnTo>
                  <a:pt x="4049202" y="2153016"/>
                </a:lnTo>
                <a:lnTo>
                  <a:pt x="0" y="2153016"/>
                </a:lnTo>
                <a:lnTo>
                  <a:pt x="0" y="0"/>
                </a:lnTo>
                <a:close/>
              </a:path>
            </a:pathLst>
          </a:custGeom>
          <a:blipFill>
            <a:blip r:embed="rId5">
              <a:alphaModFix amt="19999"/>
              <a:extLst>
                <a:ext uri="{96DAC541-7B7A-43D3-8B79-37D633B846F1}">
                  <asvg:svgBlip xmlns:asvg="http://schemas.microsoft.com/office/drawing/2016/SVG/main" r:embed="rId6"/>
                </a:ext>
              </a:extLst>
            </a:blip>
            <a:stretch>
              <a:fillRect l="-9721" b="-42384"/>
            </a:stretch>
          </a:blipFill>
        </p:spPr>
        <p:txBody>
          <a:bodyPr/>
          <a:lstStyle/>
          <a:p>
            <a:endParaRPr lang="en-GB"/>
          </a:p>
        </p:txBody>
      </p:sp>
      <p:sp>
        <p:nvSpPr>
          <p:cNvPr id="5" name="TextBox 5"/>
          <p:cNvSpPr txBox="1"/>
          <p:nvPr/>
        </p:nvSpPr>
        <p:spPr>
          <a:xfrm>
            <a:off x="1028700" y="2993207"/>
            <a:ext cx="9338014" cy="5202555"/>
          </a:xfrm>
          <a:prstGeom prst="rect">
            <a:avLst/>
          </a:prstGeom>
        </p:spPr>
        <p:txBody>
          <a:bodyPr lIns="0" tIns="0" rIns="0" bIns="0" rtlCol="0" anchor="t">
            <a:spAutoFit/>
          </a:bodyPr>
          <a:lstStyle/>
          <a:p>
            <a:pPr algn="ctr">
              <a:lnSpc>
                <a:spcPts val="4620"/>
              </a:lnSpc>
            </a:pPr>
            <a:r>
              <a:rPr lang="en-US" sz="3300" spc="198">
                <a:solidFill>
                  <a:srgbClr val="F9FAFC"/>
                </a:solidFill>
                <a:latin typeface="Agrandir Bold"/>
              </a:rPr>
              <a:t>The HPV (Human papillomavirus) vaccination is offered to girls and boys aged 12 to 13 years in Year 8.</a:t>
            </a:r>
          </a:p>
          <a:p>
            <a:pPr algn="ctr">
              <a:lnSpc>
                <a:spcPts val="4620"/>
              </a:lnSpc>
            </a:pPr>
            <a:endParaRPr lang="en-US" sz="3300" spc="198">
              <a:solidFill>
                <a:srgbClr val="F9FAFC"/>
              </a:solidFill>
              <a:latin typeface="Agrandir Bold"/>
            </a:endParaRPr>
          </a:p>
          <a:p>
            <a:pPr algn="ctr">
              <a:lnSpc>
                <a:spcPts val="3794"/>
              </a:lnSpc>
            </a:pPr>
            <a:endParaRPr lang="en-US" sz="3300" spc="198">
              <a:solidFill>
                <a:srgbClr val="F9FAFC"/>
              </a:solidFill>
              <a:latin typeface="Agrandir Bold"/>
            </a:endParaRPr>
          </a:p>
          <a:p>
            <a:pPr algn="ctr">
              <a:lnSpc>
                <a:spcPts val="4620"/>
              </a:lnSpc>
            </a:pPr>
            <a:r>
              <a:rPr lang="en-US" sz="3300" spc="198">
                <a:solidFill>
                  <a:srgbClr val="F9FAFC"/>
                </a:solidFill>
                <a:latin typeface="Agrandir Bold"/>
              </a:rPr>
              <a:t>Anyone who misses their HPV vaccination in Year 8 can continue to have the vaccine up to their 25th birthday.</a:t>
            </a:r>
          </a:p>
        </p:txBody>
      </p:sp>
      <p:sp>
        <p:nvSpPr>
          <p:cNvPr id="6" name="TextBox 6"/>
          <p:cNvSpPr txBox="1"/>
          <p:nvPr/>
        </p:nvSpPr>
        <p:spPr>
          <a:xfrm>
            <a:off x="4689456" y="349187"/>
            <a:ext cx="2016503" cy="1187577"/>
          </a:xfrm>
          <a:prstGeom prst="rect">
            <a:avLst/>
          </a:prstGeom>
        </p:spPr>
        <p:txBody>
          <a:bodyPr lIns="0" tIns="0" rIns="0" bIns="0" rtlCol="0" anchor="t">
            <a:spAutoFit/>
          </a:bodyPr>
          <a:lstStyle/>
          <a:p>
            <a:pPr>
              <a:lnSpc>
                <a:spcPts val="7838"/>
              </a:lnSpc>
            </a:pPr>
            <a:r>
              <a:rPr lang="en-US" sz="6699">
                <a:solidFill>
                  <a:srgbClr val="FEFEFE"/>
                </a:solidFill>
                <a:latin typeface="Agrandir Bold"/>
              </a:rPr>
              <a:t>HPV</a:t>
            </a:r>
          </a:p>
        </p:txBody>
      </p:sp>
      <p:sp>
        <p:nvSpPr>
          <p:cNvPr id="7" name="TextBox 7"/>
          <p:cNvSpPr txBox="1"/>
          <p:nvPr/>
        </p:nvSpPr>
        <p:spPr>
          <a:xfrm>
            <a:off x="2960163" y="9556822"/>
            <a:ext cx="5475089" cy="688961"/>
          </a:xfrm>
          <a:prstGeom prst="rect">
            <a:avLst/>
          </a:prstGeom>
        </p:spPr>
        <p:txBody>
          <a:bodyPr lIns="0" tIns="0" rIns="0" bIns="0" rtlCol="0" anchor="t">
            <a:spAutoFit/>
          </a:bodyPr>
          <a:lstStyle/>
          <a:p>
            <a:pPr algn="ctr">
              <a:lnSpc>
                <a:spcPts val="5600"/>
              </a:lnSpc>
            </a:pPr>
            <a:r>
              <a:rPr lang="en-US" sz="4000">
                <a:solidFill>
                  <a:srgbClr val="FFFFFF"/>
                </a:solidFill>
                <a:latin typeface="Canva Sans 1"/>
              </a:rPr>
              <a:t>www.intrahealth.co.uk</a:t>
            </a:r>
          </a:p>
        </p:txBody>
      </p:sp>
      <p:pic>
        <p:nvPicPr>
          <p:cNvPr id="12" name="Audio 11">
            <a:hlinkClick r:id="" action="ppaction://media"/>
            <a:extLst>
              <a:ext uri="{FF2B5EF4-FFF2-40B4-BE49-F238E27FC236}">
                <a16:creationId xmlns:a16="http://schemas.microsoft.com/office/drawing/2014/main" id="{8F79CE0D-7FC1-04D5-3631-5145D2A59ED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1585"/>
    </mc:Choice>
    <mc:Fallback>
      <p:transition spd="slow" advTm="2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AF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1697" y="335541"/>
            <a:ext cx="5764665" cy="576464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571" r="-3571"/>
              </a:stretch>
            </a:blipFill>
          </p:spPr>
          <p:txBody>
            <a:bodyPr/>
            <a:lstStyle/>
            <a:p>
              <a:endParaRPr lang="en-GB"/>
            </a:p>
          </p:txBody>
        </p:sp>
      </p:grpSp>
      <p:sp>
        <p:nvSpPr>
          <p:cNvPr id="4" name="TextBox 4"/>
          <p:cNvSpPr txBox="1"/>
          <p:nvPr/>
        </p:nvSpPr>
        <p:spPr>
          <a:xfrm>
            <a:off x="744129" y="2158681"/>
            <a:ext cx="4679801" cy="1956435"/>
          </a:xfrm>
          <a:prstGeom prst="rect">
            <a:avLst/>
          </a:prstGeom>
        </p:spPr>
        <p:txBody>
          <a:bodyPr lIns="0" tIns="0" rIns="0" bIns="0" rtlCol="0" anchor="t">
            <a:spAutoFit/>
          </a:bodyPr>
          <a:lstStyle/>
          <a:p>
            <a:pPr algn="ctr">
              <a:lnSpc>
                <a:spcPts val="7019"/>
              </a:lnSpc>
            </a:pPr>
            <a:r>
              <a:rPr lang="en-US" sz="5999">
                <a:solidFill>
                  <a:srgbClr val="00394D"/>
                </a:solidFill>
                <a:latin typeface="Agrandir Bold"/>
              </a:rPr>
              <a:t>What </a:t>
            </a:r>
          </a:p>
          <a:p>
            <a:pPr algn="ctr">
              <a:lnSpc>
                <a:spcPts val="7019"/>
              </a:lnSpc>
            </a:pPr>
            <a:r>
              <a:rPr lang="en-US" sz="5999">
                <a:solidFill>
                  <a:srgbClr val="00394D"/>
                </a:solidFill>
                <a:latin typeface="Agrandir Bold"/>
              </a:rPr>
              <a:t>is HPV?</a:t>
            </a:r>
          </a:p>
        </p:txBody>
      </p:sp>
      <p:sp>
        <p:nvSpPr>
          <p:cNvPr id="5" name="TextBox 5"/>
          <p:cNvSpPr txBox="1"/>
          <p:nvPr/>
        </p:nvSpPr>
        <p:spPr>
          <a:xfrm>
            <a:off x="6372226" y="130277"/>
            <a:ext cx="11474518" cy="530861"/>
          </a:xfrm>
          <a:prstGeom prst="rect">
            <a:avLst/>
          </a:prstGeom>
        </p:spPr>
        <p:txBody>
          <a:bodyPr lIns="0" tIns="0" rIns="0" bIns="0" rtlCol="0" anchor="t">
            <a:spAutoFit/>
          </a:bodyPr>
          <a:lstStyle/>
          <a:p>
            <a:pPr algn="just">
              <a:lnSpc>
                <a:spcPts val="4339"/>
              </a:lnSpc>
              <a:spcBef>
                <a:spcPct val="0"/>
              </a:spcBef>
            </a:pPr>
            <a:r>
              <a:rPr lang="en-US" sz="3099">
                <a:solidFill>
                  <a:srgbClr val="00394D"/>
                </a:solidFill>
                <a:latin typeface="Quicksand Bold"/>
              </a:rPr>
              <a:t>HPV is the name given to a common group of viruses</a:t>
            </a:r>
          </a:p>
        </p:txBody>
      </p:sp>
      <p:sp>
        <p:nvSpPr>
          <p:cNvPr id="6" name="TextBox 6"/>
          <p:cNvSpPr txBox="1"/>
          <p:nvPr/>
        </p:nvSpPr>
        <p:spPr>
          <a:xfrm>
            <a:off x="6372226" y="877251"/>
            <a:ext cx="11474518" cy="1616711"/>
          </a:xfrm>
          <a:prstGeom prst="rect">
            <a:avLst/>
          </a:prstGeom>
        </p:spPr>
        <p:txBody>
          <a:bodyPr lIns="0" tIns="0" rIns="0" bIns="0" rtlCol="0" anchor="t">
            <a:spAutoFit/>
          </a:bodyPr>
          <a:lstStyle/>
          <a:p>
            <a:pPr algn="just">
              <a:lnSpc>
                <a:spcPts val="4339"/>
              </a:lnSpc>
              <a:spcBef>
                <a:spcPct val="0"/>
              </a:spcBef>
            </a:pPr>
            <a:r>
              <a:rPr lang="en-US" sz="3099">
                <a:solidFill>
                  <a:srgbClr val="FAB90E"/>
                </a:solidFill>
                <a:latin typeface="Quicksand Bold"/>
              </a:rPr>
              <a:t>Some types of HPV are 'high risk' and can lead to the development of cancers, such as cervical cancers, anal cancers, genital cancers and cancers of the head and neck.</a:t>
            </a:r>
          </a:p>
        </p:txBody>
      </p:sp>
      <p:sp>
        <p:nvSpPr>
          <p:cNvPr id="7" name="TextBox 7"/>
          <p:cNvSpPr txBox="1"/>
          <p:nvPr/>
        </p:nvSpPr>
        <p:spPr>
          <a:xfrm>
            <a:off x="6372226" y="2847021"/>
            <a:ext cx="11474518" cy="530861"/>
          </a:xfrm>
          <a:prstGeom prst="rect">
            <a:avLst/>
          </a:prstGeom>
        </p:spPr>
        <p:txBody>
          <a:bodyPr lIns="0" tIns="0" rIns="0" bIns="0" rtlCol="0" anchor="t">
            <a:spAutoFit/>
          </a:bodyPr>
          <a:lstStyle/>
          <a:p>
            <a:pPr algn="just">
              <a:lnSpc>
                <a:spcPts val="4339"/>
              </a:lnSpc>
              <a:spcBef>
                <a:spcPct val="0"/>
              </a:spcBef>
            </a:pPr>
            <a:r>
              <a:rPr lang="en-US" sz="3099">
                <a:solidFill>
                  <a:srgbClr val="00394D"/>
                </a:solidFill>
                <a:latin typeface="Quicksand Bold"/>
              </a:rPr>
              <a:t>Other types of HPV can cause warts or verrucas</a:t>
            </a:r>
          </a:p>
        </p:txBody>
      </p:sp>
      <p:sp>
        <p:nvSpPr>
          <p:cNvPr id="8" name="TextBox 8"/>
          <p:cNvSpPr txBox="1"/>
          <p:nvPr/>
        </p:nvSpPr>
        <p:spPr>
          <a:xfrm>
            <a:off x="6372226" y="3730942"/>
            <a:ext cx="11474518" cy="530861"/>
          </a:xfrm>
          <a:prstGeom prst="rect">
            <a:avLst/>
          </a:prstGeom>
        </p:spPr>
        <p:txBody>
          <a:bodyPr lIns="0" tIns="0" rIns="0" bIns="0" rtlCol="0" anchor="t">
            <a:spAutoFit/>
          </a:bodyPr>
          <a:lstStyle/>
          <a:p>
            <a:pPr algn="just">
              <a:lnSpc>
                <a:spcPts val="4339"/>
              </a:lnSpc>
              <a:spcBef>
                <a:spcPct val="0"/>
              </a:spcBef>
            </a:pPr>
            <a:r>
              <a:rPr lang="en-US" sz="3099">
                <a:solidFill>
                  <a:srgbClr val="FAB90E"/>
                </a:solidFill>
                <a:latin typeface="Quicksand Bold"/>
              </a:rPr>
              <a:t>Over 99% of cervical cancers are caused by 'high risk' HPV</a:t>
            </a:r>
          </a:p>
        </p:txBody>
      </p:sp>
      <p:sp>
        <p:nvSpPr>
          <p:cNvPr id="9" name="TextBox 9"/>
          <p:cNvSpPr txBox="1"/>
          <p:nvPr/>
        </p:nvSpPr>
        <p:spPr>
          <a:xfrm>
            <a:off x="6372226" y="4548187"/>
            <a:ext cx="11474518" cy="1073786"/>
          </a:xfrm>
          <a:prstGeom prst="rect">
            <a:avLst/>
          </a:prstGeom>
        </p:spPr>
        <p:txBody>
          <a:bodyPr lIns="0" tIns="0" rIns="0" bIns="0" rtlCol="0" anchor="t">
            <a:spAutoFit/>
          </a:bodyPr>
          <a:lstStyle/>
          <a:p>
            <a:pPr algn="just">
              <a:lnSpc>
                <a:spcPts val="4339"/>
              </a:lnSpc>
              <a:spcBef>
                <a:spcPct val="0"/>
              </a:spcBef>
            </a:pPr>
            <a:r>
              <a:rPr lang="en-US" sz="3099">
                <a:solidFill>
                  <a:srgbClr val="00394D"/>
                </a:solidFill>
                <a:latin typeface="Quicksand Bold"/>
              </a:rPr>
              <a:t>HPV infections do not normally cause any symptoms and most people will not know they are infected</a:t>
            </a:r>
          </a:p>
        </p:txBody>
      </p:sp>
      <p:sp>
        <p:nvSpPr>
          <p:cNvPr id="10" name="TextBox 10"/>
          <p:cNvSpPr txBox="1"/>
          <p:nvPr/>
        </p:nvSpPr>
        <p:spPr>
          <a:xfrm>
            <a:off x="441255" y="6231627"/>
            <a:ext cx="17405489" cy="1616711"/>
          </a:xfrm>
          <a:prstGeom prst="rect">
            <a:avLst/>
          </a:prstGeom>
        </p:spPr>
        <p:txBody>
          <a:bodyPr lIns="0" tIns="0" rIns="0" bIns="0" rtlCol="0" anchor="t">
            <a:spAutoFit/>
          </a:bodyPr>
          <a:lstStyle/>
          <a:p>
            <a:pPr algn="just">
              <a:lnSpc>
                <a:spcPts val="4339"/>
              </a:lnSpc>
              <a:spcBef>
                <a:spcPct val="0"/>
              </a:spcBef>
            </a:pPr>
            <a:r>
              <a:rPr lang="en-US" sz="3099" dirty="0">
                <a:solidFill>
                  <a:srgbClr val="FAB90E"/>
                </a:solidFill>
                <a:latin typeface="Quicksand Bold"/>
              </a:rPr>
              <a:t>HPV is very common and can be caught through any kind of sexual contact with someone who already has it. It can be spread through any kind of skin-to-skin contact including touching. It is usually found on the fingers, hands, mouth and genitals</a:t>
            </a:r>
          </a:p>
        </p:txBody>
      </p:sp>
      <p:sp>
        <p:nvSpPr>
          <p:cNvPr id="11" name="TextBox 11"/>
          <p:cNvSpPr txBox="1"/>
          <p:nvPr/>
        </p:nvSpPr>
        <p:spPr>
          <a:xfrm>
            <a:off x="441255" y="8391263"/>
            <a:ext cx="17405489" cy="1073786"/>
          </a:xfrm>
          <a:prstGeom prst="rect">
            <a:avLst/>
          </a:prstGeom>
        </p:spPr>
        <p:txBody>
          <a:bodyPr lIns="0" tIns="0" rIns="0" bIns="0" rtlCol="0" anchor="t">
            <a:spAutoFit/>
          </a:bodyPr>
          <a:lstStyle/>
          <a:p>
            <a:pPr algn="just">
              <a:lnSpc>
                <a:spcPts val="4339"/>
              </a:lnSpc>
              <a:spcBef>
                <a:spcPct val="0"/>
              </a:spcBef>
            </a:pPr>
            <a:r>
              <a:rPr lang="en-US" sz="3099">
                <a:solidFill>
                  <a:srgbClr val="00394D"/>
                </a:solidFill>
                <a:latin typeface="Quicksand Bold"/>
              </a:rPr>
              <a:t>Most people will get a HPV infection at some point and will get rid of it naturally but if you become infected with a 'high risk' HPV infection you will not be able to clear it</a:t>
            </a:r>
          </a:p>
        </p:txBody>
      </p:sp>
      <p:sp>
        <p:nvSpPr>
          <p:cNvPr id="12" name="TextBox 12"/>
          <p:cNvSpPr txBox="1"/>
          <p:nvPr/>
        </p:nvSpPr>
        <p:spPr>
          <a:xfrm>
            <a:off x="6406455" y="9591675"/>
            <a:ext cx="5475089" cy="688961"/>
          </a:xfrm>
          <a:prstGeom prst="rect">
            <a:avLst/>
          </a:prstGeom>
        </p:spPr>
        <p:txBody>
          <a:bodyPr lIns="0" tIns="0" rIns="0" bIns="0" rtlCol="0" anchor="t">
            <a:spAutoFit/>
          </a:bodyPr>
          <a:lstStyle/>
          <a:p>
            <a:pPr algn="ctr">
              <a:lnSpc>
                <a:spcPts val="5600"/>
              </a:lnSpc>
            </a:pPr>
            <a:r>
              <a:rPr lang="en-US" sz="4000">
                <a:solidFill>
                  <a:srgbClr val="171515"/>
                </a:solidFill>
                <a:latin typeface="Canva Sans 1"/>
              </a:rPr>
              <a:t>www.intrahealth.co.uk</a:t>
            </a:r>
          </a:p>
        </p:txBody>
      </p:sp>
      <p:pic>
        <p:nvPicPr>
          <p:cNvPr id="22" name="Audio 21">
            <a:hlinkClick r:id="" action="ppaction://media"/>
            <a:extLst>
              <a:ext uri="{FF2B5EF4-FFF2-40B4-BE49-F238E27FC236}">
                <a16:creationId xmlns:a16="http://schemas.microsoft.com/office/drawing/2014/main" id="{D7BAED8F-90B3-80E0-5099-33FF3933285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7054"/>
    </mc:Choice>
    <mc:Fallback>
      <p:transition spd="slow" advTm="7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518" b="-9518"/>
            </a:stretch>
          </a:blipFill>
        </p:spPr>
        <p:txBody>
          <a:bodyPr/>
          <a:lstStyle/>
          <a:p>
            <a:endParaRPr lang="en-GB"/>
          </a:p>
        </p:txBody>
      </p:sp>
      <p:grpSp>
        <p:nvGrpSpPr>
          <p:cNvPr id="3" name="Group 3"/>
          <p:cNvGrpSpPr/>
          <p:nvPr/>
        </p:nvGrpSpPr>
        <p:grpSpPr>
          <a:xfrm rot="-2700000">
            <a:off x="7278105" y="4560546"/>
            <a:ext cx="16683427" cy="7187469"/>
            <a:chOff x="0" y="0"/>
            <a:chExt cx="4393989" cy="1892996"/>
          </a:xfrm>
        </p:grpSpPr>
        <p:sp>
          <p:nvSpPr>
            <p:cNvPr id="4" name="Freeform 4"/>
            <p:cNvSpPr/>
            <p:nvPr/>
          </p:nvSpPr>
          <p:spPr>
            <a:xfrm>
              <a:off x="0" y="0"/>
              <a:ext cx="4393989" cy="1892996"/>
            </a:xfrm>
            <a:custGeom>
              <a:avLst/>
              <a:gdLst/>
              <a:ahLst/>
              <a:cxnLst/>
              <a:rect l="l" t="t" r="r" b="b"/>
              <a:pathLst>
                <a:path w="4393989" h="1892996">
                  <a:moveTo>
                    <a:pt x="0" y="0"/>
                  </a:moveTo>
                  <a:lnTo>
                    <a:pt x="4393989" y="0"/>
                  </a:lnTo>
                  <a:lnTo>
                    <a:pt x="4393989" y="1892996"/>
                  </a:lnTo>
                  <a:lnTo>
                    <a:pt x="0" y="1892996"/>
                  </a:lnTo>
                  <a:close/>
                </a:path>
              </a:pathLst>
            </a:custGeom>
            <a:solidFill>
              <a:srgbClr val="00B2BD">
                <a:alpha val="1961"/>
              </a:srgbClr>
            </a:solidFill>
          </p:spPr>
          <p:txBody>
            <a:bodyPr/>
            <a:lstStyle/>
            <a:p>
              <a:endParaRPr lang="en-GB"/>
            </a:p>
          </p:txBody>
        </p:sp>
        <p:sp>
          <p:nvSpPr>
            <p:cNvPr id="5" name="TextBox 5"/>
            <p:cNvSpPr txBox="1"/>
            <p:nvPr/>
          </p:nvSpPr>
          <p:spPr>
            <a:xfrm>
              <a:off x="0" y="-38100"/>
              <a:ext cx="4393989" cy="193109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519025"/>
            <a:ext cx="18288000" cy="5471160"/>
            <a:chOff x="0" y="0"/>
            <a:chExt cx="24384000" cy="7294880"/>
          </a:xfrm>
        </p:grpSpPr>
        <p:pic>
          <p:nvPicPr>
            <p:cNvPr id="7" name="Picture 7"/>
            <p:cNvPicPr>
              <a:picLocks noChangeAspect="1"/>
            </p:cNvPicPr>
            <p:nvPr/>
          </p:nvPicPr>
          <p:blipFill>
            <a:blip r:embed="rId5"/>
            <a:srcRect t="24807" b="24807"/>
            <a:stretch>
              <a:fillRect/>
            </a:stretch>
          </p:blipFill>
          <p:spPr>
            <a:xfrm>
              <a:off x="0" y="0"/>
              <a:ext cx="24384000" cy="7294880"/>
            </a:xfrm>
            <a:prstGeom prst="rect">
              <a:avLst/>
            </a:prstGeom>
          </p:spPr>
        </p:pic>
      </p:grpSp>
      <p:grpSp>
        <p:nvGrpSpPr>
          <p:cNvPr id="8" name="Group 8"/>
          <p:cNvGrpSpPr/>
          <p:nvPr/>
        </p:nvGrpSpPr>
        <p:grpSpPr>
          <a:xfrm>
            <a:off x="-475801" y="3181002"/>
            <a:ext cx="19625071" cy="5497060"/>
            <a:chOff x="0" y="0"/>
            <a:chExt cx="5168743" cy="1447785"/>
          </a:xfrm>
        </p:grpSpPr>
        <p:sp>
          <p:nvSpPr>
            <p:cNvPr id="9" name="Freeform 9"/>
            <p:cNvSpPr/>
            <p:nvPr/>
          </p:nvSpPr>
          <p:spPr>
            <a:xfrm>
              <a:off x="0" y="0"/>
              <a:ext cx="5168743" cy="1447785"/>
            </a:xfrm>
            <a:custGeom>
              <a:avLst/>
              <a:gdLst/>
              <a:ahLst/>
              <a:cxnLst/>
              <a:rect l="l" t="t" r="r" b="b"/>
              <a:pathLst>
                <a:path w="5168743" h="1447785">
                  <a:moveTo>
                    <a:pt x="0" y="0"/>
                  </a:moveTo>
                  <a:lnTo>
                    <a:pt x="5168743" y="0"/>
                  </a:lnTo>
                  <a:lnTo>
                    <a:pt x="5168743" y="1447785"/>
                  </a:lnTo>
                  <a:lnTo>
                    <a:pt x="0" y="1447785"/>
                  </a:lnTo>
                  <a:close/>
                </a:path>
              </a:pathLst>
            </a:custGeom>
            <a:solidFill>
              <a:srgbClr val="00949D"/>
            </a:solidFill>
          </p:spPr>
          <p:txBody>
            <a:bodyPr/>
            <a:lstStyle/>
            <a:p>
              <a:endParaRPr lang="en-GB"/>
            </a:p>
          </p:txBody>
        </p:sp>
        <p:sp>
          <p:nvSpPr>
            <p:cNvPr id="10" name="TextBox 10"/>
            <p:cNvSpPr txBox="1"/>
            <p:nvPr/>
          </p:nvSpPr>
          <p:spPr>
            <a:xfrm>
              <a:off x="0" y="-38100"/>
              <a:ext cx="5168743" cy="1485885"/>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807" y="55245"/>
            <a:ext cx="18288807" cy="973455"/>
          </a:xfrm>
          <a:prstGeom prst="rect">
            <a:avLst/>
          </a:prstGeom>
        </p:spPr>
        <p:txBody>
          <a:bodyPr lIns="0" tIns="0" rIns="0" bIns="0" rtlCol="0" anchor="t">
            <a:spAutoFit/>
          </a:bodyPr>
          <a:lstStyle/>
          <a:p>
            <a:pPr algn="ctr">
              <a:lnSpc>
                <a:spcPts val="6434"/>
              </a:lnSpc>
            </a:pPr>
            <a:r>
              <a:rPr lang="en-US" sz="5499">
                <a:solidFill>
                  <a:srgbClr val="171515"/>
                </a:solidFill>
                <a:latin typeface="Agrandir Bold"/>
              </a:rPr>
              <a:t>The HPV vaccine</a:t>
            </a:r>
          </a:p>
        </p:txBody>
      </p:sp>
      <p:sp>
        <p:nvSpPr>
          <p:cNvPr id="12" name="TextBox 12"/>
          <p:cNvSpPr txBox="1"/>
          <p:nvPr/>
        </p:nvSpPr>
        <p:spPr>
          <a:xfrm>
            <a:off x="4757965" y="3346450"/>
            <a:ext cx="8770456" cy="1311275"/>
          </a:xfrm>
          <a:prstGeom prst="rect">
            <a:avLst/>
          </a:prstGeom>
        </p:spPr>
        <p:txBody>
          <a:bodyPr lIns="0" tIns="0" rIns="0" bIns="0" rtlCol="0" anchor="t">
            <a:spAutoFit/>
          </a:bodyPr>
          <a:lstStyle/>
          <a:p>
            <a:pPr algn="ctr">
              <a:lnSpc>
                <a:spcPts val="4899"/>
              </a:lnSpc>
              <a:spcBef>
                <a:spcPct val="0"/>
              </a:spcBef>
            </a:pPr>
            <a:r>
              <a:rPr lang="en-US" sz="3499">
                <a:solidFill>
                  <a:srgbClr val="FFFFFF"/>
                </a:solidFill>
                <a:latin typeface="Agrandir Bold"/>
              </a:rPr>
              <a:t>The vaccine currently used to protect against HPV is called Gardasil 9</a:t>
            </a:r>
          </a:p>
        </p:txBody>
      </p:sp>
      <p:sp>
        <p:nvSpPr>
          <p:cNvPr id="13" name="TextBox 13"/>
          <p:cNvSpPr txBox="1"/>
          <p:nvPr/>
        </p:nvSpPr>
        <p:spPr>
          <a:xfrm>
            <a:off x="13602182" y="3626693"/>
            <a:ext cx="4414997" cy="4145280"/>
          </a:xfrm>
          <a:prstGeom prst="rect">
            <a:avLst/>
          </a:prstGeom>
        </p:spPr>
        <p:txBody>
          <a:bodyPr lIns="0" tIns="0" rIns="0" bIns="0" rtlCol="0" anchor="t">
            <a:spAutoFit/>
          </a:bodyPr>
          <a:lstStyle/>
          <a:p>
            <a:pPr algn="ctr">
              <a:lnSpc>
                <a:spcPts val="4619"/>
              </a:lnSpc>
            </a:pPr>
            <a:r>
              <a:rPr lang="en-US" sz="3299">
                <a:solidFill>
                  <a:srgbClr val="171515"/>
                </a:solidFill>
                <a:latin typeface="Agrandir Bold"/>
              </a:rPr>
              <a:t>The vaccination works best if given before you become sexually active which is why the vaccine is given to </a:t>
            </a:r>
          </a:p>
          <a:p>
            <a:pPr algn="ctr">
              <a:lnSpc>
                <a:spcPts val="4619"/>
              </a:lnSpc>
              <a:spcBef>
                <a:spcPct val="0"/>
              </a:spcBef>
            </a:pPr>
            <a:r>
              <a:rPr lang="en-US" sz="3299">
                <a:solidFill>
                  <a:srgbClr val="171515"/>
                </a:solidFill>
                <a:latin typeface="Agrandir Bold"/>
              </a:rPr>
              <a:t>12-13 year olds</a:t>
            </a:r>
          </a:p>
        </p:txBody>
      </p:sp>
      <p:sp>
        <p:nvSpPr>
          <p:cNvPr id="14" name="TextBox 14"/>
          <p:cNvSpPr txBox="1"/>
          <p:nvPr/>
        </p:nvSpPr>
        <p:spPr>
          <a:xfrm>
            <a:off x="5410789" y="5064907"/>
            <a:ext cx="7466423" cy="2983230"/>
          </a:xfrm>
          <a:prstGeom prst="rect">
            <a:avLst/>
          </a:prstGeom>
        </p:spPr>
        <p:txBody>
          <a:bodyPr lIns="0" tIns="0" rIns="0" bIns="0" rtlCol="0" anchor="t">
            <a:spAutoFit/>
          </a:bodyPr>
          <a:lstStyle/>
          <a:p>
            <a:pPr algn="ctr">
              <a:lnSpc>
                <a:spcPts val="4619"/>
              </a:lnSpc>
              <a:spcBef>
                <a:spcPct val="0"/>
              </a:spcBef>
            </a:pPr>
            <a:r>
              <a:rPr lang="en-US" sz="3299">
                <a:solidFill>
                  <a:srgbClr val="171515"/>
                </a:solidFill>
                <a:latin typeface="Agrandir Bold"/>
              </a:rPr>
              <a:t>HPV does not protect against other sexually transmitted diseases and does not stop girls from getting pregnant therefore it is really important to practice safe sex</a:t>
            </a:r>
          </a:p>
        </p:txBody>
      </p:sp>
      <p:sp>
        <p:nvSpPr>
          <p:cNvPr id="15" name="TextBox 15"/>
          <p:cNvSpPr txBox="1"/>
          <p:nvPr/>
        </p:nvSpPr>
        <p:spPr>
          <a:xfrm>
            <a:off x="222300" y="3626693"/>
            <a:ext cx="4535665" cy="4726305"/>
          </a:xfrm>
          <a:prstGeom prst="rect">
            <a:avLst/>
          </a:prstGeom>
        </p:spPr>
        <p:txBody>
          <a:bodyPr lIns="0" tIns="0" rIns="0" bIns="0" rtlCol="0" anchor="t">
            <a:spAutoFit/>
          </a:bodyPr>
          <a:lstStyle/>
          <a:p>
            <a:pPr algn="ctr">
              <a:lnSpc>
                <a:spcPts val="4619"/>
              </a:lnSpc>
            </a:pPr>
            <a:r>
              <a:rPr lang="en-US" sz="3299" dirty="0">
                <a:solidFill>
                  <a:srgbClr val="171515"/>
                </a:solidFill>
                <a:latin typeface="Agrandir Bold"/>
              </a:rPr>
              <a:t>Gardasil protects against 9 types of HPV (6, 11, 16, 18, 31, 33, 45, 52, and 58)</a:t>
            </a:r>
          </a:p>
          <a:p>
            <a:pPr algn="ctr">
              <a:lnSpc>
                <a:spcPts val="4619"/>
              </a:lnSpc>
              <a:spcBef>
                <a:spcPct val="0"/>
              </a:spcBef>
            </a:pPr>
            <a:r>
              <a:rPr lang="en-US" sz="3299" dirty="0">
                <a:solidFill>
                  <a:srgbClr val="171515"/>
                </a:solidFill>
                <a:latin typeface="Agrandir Bold"/>
              </a:rPr>
              <a:t>Types 16 and 18 are the cause of over 70% of most cervical cancers</a:t>
            </a:r>
          </a:p>
        </p:txBody>
      </p:sp>
      <p:sp>
        <p:nvSpPr>
          <p:cNvPr id="16" name="TextBox 16"/>
          <p:cNvSpPr txBox="1"/>
          <p:nvPr/>
        </p:nvSpPr>
        <p:spPr>
          <a:xfrm>
            <a:off x="484807" y="8782249"/>
            <a:ext cx="17318386" cy="584073"/>
          </a:xfrm>
          <a:prstGeom prst="rect">
            <a:avLst/>
          </a:prstGeom>
        </p:spPr>
        <p:txBody>
          <a:bodyPr lIns="0" tIns="0" rIns="0" bIns="0" rtlCol="0" anchor="t">
            <a:spAutoFit/>
          </a:bodyPr>
          <a:lstStyle/>
          <a:p>
            <a:pPr algn="ctr">
              <a:lnSpc>
                <a:spcPts val="3861"/>
              </a:lnSpc>
            </a:pPr>
            <a:r>
              <a:rPr lang="en-US" sz="3300">
                <a:solidFill>
                  <a:srgbClr val="171515"/>
                </a:solidFill>
                <a:latin typeface="Agrandir Bold"/>
              </a:rPr>
              <a:t>Remember we are here to support you and getting vaccinated could save your life</a:t>
            </a:r>
          </a:p>
        </p:txBody>
      </p:sp>
      <p:sp>
        <p:nvSpPr>
          <p:cNvPr id="17" name="TextBox 17"/>
          <p:cNvSpPr txBox="1"/>
          <p:nvPr/>
        </p:nvSpPr>
        <p:spPr>
          <a:xfrm>
            <a:off x="6406455" y="9598039"/>
            <a:ext cx="5475089" cy="688961"/>
          </a:xfrm>
          <a:prstGeom prst="rect">
            <a:avLst/>
          </a:prstGeom>
        </p:spPr>
        <p:txBody>
          <a:bodyPr lIns="0" tIns="0" rIns="0" bIns="0" rtlCol="0" anchor="t">
            <a:spAutoFit/>
          </a:bodyPr>
          <a:lstStyle/>
          <a:p>
            <a:pPr algn="ctr">
              <a:lnSpc>
                <a:spcPts val="5600"/>
              </a:lnSpc>
            </a:pPr>
            <a:r>
              <a:rPr lang="en-US" sz="4000">
                <a:solidFill>
                  <a:srgbClr val="171515"/>
                </a:solidFill>
                <a:latin typeface="Canva Sans 1"/>
              </a:rPr>
              <a:t>www.intrahealth.co.uk</a:t>
            </a:r>
          </a:p>
        </p:txBody>
      </p:sp>
      <p:pic>
        <p:nvPicPr>
          <p:cNvPr id="26" name="Audio 25">
            <a:hlinkClick r:id="" action="ppaction://media"/>
            <a:extLst>
              <a:ext uri="{FF2B5EF4-FFF2-40B4-BE49-F238E27FC236}">
                <a16:creationId xmlns:a16="http://schemas.microsoft.com/office/drawing/2014/main" id="{2F74DF38-76DD-0FE3-074F-99C974B4646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0344"/>
    </mc:Choice>
    <mc:Fallback>
      <p:transition spd="slow" advTm="60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94D"/>
        </a:solidFill>
        <a:effectLst/>
      </p:bgPr>
    </p:bg>
    <p:spTree>
      <p:nvGrpSpPr>
        <p:cNvPr id="1" name=""/>
        <p:cNvGrpSpPr/>
        <p:nvPr/>
      </p:nvGrpSpPr>
      <p:grpSpPr>
        <a:xfrm>
          <a:off x="0" y="0"/>
          <a:ext cx="0" cy="0"/>
          <a:chOff x="0" y="0"/>
          <a:chExt cx="0" cy="0"/>
        </a:xfrm>
      </p:grpSpPr>
      <p:sp>
        <p:nvSpPr>
          <p:cNvPr id="2" name="Freeform 2"/>
          <p:cNvSpPr/>
          <p:nvPr/>
        </p:nvSpPr>
        <p:spPr>
          <a:xfrm>
            <a:off x="3558486" y="807745"/>
            <a:ext cx="11171027" cy="8671510"/>
          </a:xfrm>
          <a:custGeom>
            <a:avLst/>
            <a:gdLst/>
            <a:ahLst/>
            <a:cxnLst/>
            <a:rect l="l" t="t" r="r" b="b"/>
            <a:pathLst>
              <a:path w="11171027" h="8671510">
                <a:moveTo>
                  <a:pt x="0" y="0"/>
                </a:moveTo>
                <a:lnTo>
                  <a:pt x="11171028" y="0"/>
                </a:lnTo>
                <a:lnTo>
                  <a:pt x="11171028" y="8671510"/>
                </a:lnTo>
                <a:lnTo>
                  <a:pt x="0" y="8671510"/>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TextBox 3"/>
          <p:cNvSpPr txBox="1"/>
          <p:nvPr/>
        </p:nvSpPr>
        <p:spPr>
          <a:xfrm>
            <a:off x="1028700" y="962216"/>
            <a:ext cx="16230600" cy="8105394"/>
          </a:xfrm>
          <a:prstGeom prst="rect">
            <a:avLst/>
          </a:prstGeom>
        </p:spPr>
        <p:txBody>
          <a:bodyPr lIns="0" tIns="0" rIns="0" bIns="0" rtlCol="0" anchor="t">
            <a:spAutoFit/>
          </a:bodyPr>
          <a:lstStyle/>
          <a:p>
            <a:pPr algn="ctr">
              <a:lnSpc>
                <a:spcPts val="5732"/>
              </a:lnSpc>
            </a:pPr>
            <a:r>
              <a:rPr lang="en-US" sz="4899">
                <a:solidFill>
                  <a:srgbClr val="FFFFFF"/>
                </a:solidFill>
                <a:latin typeface="Agrandir"/>
              </a:rPr>
              <a:t>Since the introduction of the girls programme the incidence of genital warts in England has fallen dramatically in both girls and boys.</a:t>
            </a:r>
          </a:p>
          <a:p>
            <a:pPr algn="ctr">
              <a:lnSpc>
                <a:spcPts val="5732"/>
              </a:lnSpc>
            </a:pPr>
            <a:r>
              <a:rPr lang="en-US" sz="4899">
                <a:solidFill>
                  <a:srgbClr val="FFFFFF"/>
                </a:solidFill>
                <a:latin typeface="Agrandir"/>
              </a:rPr>
              <a:t> There has also been a reduction of cases in the different types of HPV that the vaccine helps to protect against.</a:t>
            </a:r>
          </a:p>
          <a:p>
            <a:pPr algn="ctr">
              <a:lnSpc>
                <a:spcPts val="5732"/>
              </a:lnSpc>
            </a:pPr>
            <a:endParaRPr lang="en-US" sz="4899">
              <a:solidFill>
                <a:srgbClr val="FFFFFF"/>
              </a:solidFill>
              <a:latin typeface="Agrandir"/>
            </a:endParaRPr>
          </a:p>
          <a:p>
            <a:pPr algn="ctr">
              <a:lnSpc>
                <a:spcPts val="5732"/>
              </a:lnSpc>
              <a:spcBef>
                <a:spcPct val="0"/>
              </a:spcBef>
            </a:pPr>
            <a:r>
              <a:rPr lang="en-US" sz="4899">
                <a:solidFill>
                  <a:srgbClr val="FFFFFF"/>
                </a:solidFill>
                <a:latin typeface="Agrandir"/>
              </a:rPr>
              <a:t>This suggests that boys are already benefitting from indirect protection and by extending the programme to include boys this will help to prevent more cases of HPV related cancers such as head, neck and genital.</a:t>
            </a:r>
          </a:p>
        </p:txBody>
      </p:sp>
      <p:sp>
        <p:nvSpPr>
          <p:cNvPr id="4" name="TextBox 4"/>
          <p:cNvSpPr txBox="1"/>
          <p:nvPr/>
        </p:nvSpPr>
        <p:spPr>
          <a:xfrm>
            <a:off x="6406455" y="9566347"/>
            <a:ext cx="5475089" cy="688961"/>
          </a:xfrm>
          <a:prstGeom prst="rect">
            <a:avLst/>
          </a:prstGeom>
        </p:spPr>
        <p:txBody>
          <a:bodyPr lIns="0" tIns="0" rIns="0" bIns="0" rtlCol="0" anchor="t">
            <a:spAutoFit/>
          </a:bodyPr>
          <a:lstStyle/>
          <a:p>
            <a:pPr algn="ctr">
              <a:lnSpc>
                <a:spcPts val="5600"/>
              </a:lnSpc>
            </a:pPr>
            <a:r>
              <a:rPr lang="en-US" sz="4000">
                <a:solidFill>
                  <a:srgbClr val="FEFEFE"/>
                </a:solidFill>
                <a:latin typeface="Canva Sans 1"/>
              </a:rPr>
              <a:t>www.intrahealth.co.uk</a:t>
            </a:r>
          </a:p>
        </p:txBody>
      </p:sp>
      <p:pic>
        <p:nvPicPr>
          <p:cNvPr id="6" name="Audio 5">
            <a:hlinkClick r:id="" action="ppaction://media"/>
            <a:extLst>
              <a:ext uri="{FF2B5EF4-FFF2-40B4-BE49-F238E27FC236}">
                <a16:creationId xmlns:a16="http://schemas.microsoft.com/office/drawing/2014/main" id="{BDACC65A-45A6-97F2-ED64-150B97E5A1D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533"/>
    </mc:Choice>
    <mc:Fallback>
      <p:transition spd="slow" advTm="3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90562"/>
            <a:ext cx="8366433" cy="13425036"/>
            <a:chOff x="0" y="0"/>
            <a:chExt cx="11155245" cy="17900048"/>
          </a:xfrm>
        </p:grpSpPr>
        <p:pic>
          <p:nvPicPr>
            <p:cNvPr id="3" name="Picture 3"/>
            <p:cNvPicPr>
              <a:picLocks noChangeAspect="1"/>
            </p:cNvPicPr>
            <p:nvPr/>
          </p:nvPicPr>
          <p:blipFill>
            <a:blip r:embed="rId4"/>
            <a:srcRect l="12268" r="12268"/>
            <a:stretch>
              <a:fillRect/>
            </a:stretch>
          </p:blipFill>
          <p:spPr>
            <a:xfrm>
              <a:off x="0" y="0"/>
              <a:ext cx="11155245" cy="17900048"/>
            </a:xfrm>
            <a:prstGeom prst="rect">
              <a:avLst/>
            </a:prstGeom>
          </p:spPr>
        </p:pic>
      </p:grpSp>
      <p:sp>
        <p:nvSpPr>
          <p:cNvPr id="4" name="Freeform 4"/>
          <p:cNvSpPr/>
          <p:nvPr/>
        </p:nvSpPr>
        <p:spPr>
          <a:xfrm>
            <a:off x="14446517" y="8456742"/>
            <a:ext cx="4227832" cy="2190308"/>
          </a:xfrm>
          <a:custGeom>
            <a:avLst/>
            <a:gdLst/>
            <a:ahLst/>
            <a:cxnLst/>
            <a:rect l="l" t="t" r="r" b="b"/>
            <a:pathLst>
              <a:path w="4227832" h="2190308">
                <a:moveTo>
                  <a:pt x="0" y="0"/>
                </a:moveTo>
                <a:lnTo>
                  <a:pt x="4227831" y="0"/>
                </a:lnTo>
                <a:lnTo>
                  <a:pt x="4227831" y="2190308"/>
                </a:lnTo>
                <a:lnTo>
                  <a:pt x="0" y="2190308"/>
                </a:lnTo>
                <a:lnTo>
                  <a:pt x="0" y="0"/>
                </a:lnTo>
                <a:close/>
              </a:path>
            </a:pathLst>
          </a:custGeom>
          <a:blipFill>
            <a:blip r:embed="rId5">
              <a:alphaModFix amt="19999"/>
              <a:extLst>
                <a:ext uri="{96DAC541-7B7A-43D3-8B79-37D633B846F1}">
                  <asvg:svgBlip xmlns:asvg="http://schemas.microsoft.com/office/drawing/2016/SVG/main" r:embed="rId6"/>
                </a:ext>
              </a:extLst>
            </a:blip>
            <a:stretch>
              <a:fillRect t="-87863" r="-24378"/>
            </a:stretch>
          </a:blipFill>
        </p:spPr>
        <p:txBody>
          <a:bodyPr/>
          <a:lstStyle/>
          <a:p>
            <a:endParaRPr lang="en-GB"/>
          </a:p>
        </p:txBody>
      </p:sp>
      <p:sp>
        <p:nvSpPr>
          <p:cNvPr id="5" name="Freeform 5"/>
          <p:cNvSpPr/>
          <p:nvPr/>
        </p:nvSpPr>
        <p:spPr>
          <a:xfrm>
            <a:off x="8457413" y="227895"/>
            <a:ext cx="3651669" cy="1601609"/>
          </a:xfrm>
          <a:custGeom>
            <a:avLst/>
            <a:gdLst/>
            <a:ahLst/>
            <a:cxnLst/>
            <a:rect l="l" t="t" r="r" b="b"/>
            <a:pathLst>
              <a:path w="3651669" h="1601609">
                <a:moveTo>
                  <a:pt x="0" y="0"/>
                </a:moveTo>
                <a:lnTo>
                  <a:pt x="3651669" y="0"/>
                </a:lnTo>
                <a:lnTo>
                  <a:pt x="3651669" y="1601610"/>
                </a:lnTo>
                <a:lnTo>
                  <a:pt x="0" y="1601610"/>
                </a:lnTo>
                <a:lnTo>
                  <a:pt x="0" y="0"/>
                </a:lnTo>
                <a:close/>
              </a:path>
            </a:pathLst>
          </a:custGeom>
          <a:blipFill>
            <a:blip r:embed="rId7"/>
            <a:stretch>
              <a:fillRect/>
            </a:stretch>
          </a:blipFill>
        </p:spPr>
        <p:txBody>
          <a:bodyPr/>
          <a:lstStyle/>
          <a:p>
            <a:endParaRPr lang="en-GB"/>
          </a:p>
        </p:txBody>
      </p:sp>
      <p:sp>
        <p:nvSpPr>
          <p:cNvPr id="6" name="Freeform 6"/>
          <p:cNvSpPr/>
          <p:nvPr/>
        </p:nvSpPr>
        <p:spPr>
          <a:xfrm>
            <a:off x="13689251" y="410362"/>
            <a:ext cx="4083863" cy="1419142"/>
          </a:xfrm>
          <a:custGeom>
            <a:avLst/>
            <a:gdLst/>
            <a:ahLst/>
            <a:cxnLst/>
            <a:rect l="l" t="t" r="r" b="b"/>
            <a:pathLst>
              <a:path w="4083863" h="1419142">
                <a:moveTo>
                  <a:pt x="0" y="0"/>
                </a:moveTo>
                <a:lnTo>
                  <a:pt x="4083863" y="0"/>
                </a:lnTo>
                <a:lnTo>
                  <a:pt x="4083863" y="1419143"/>
                </a:lnTo>
                <a:lnTo>
                  <a:pt x="0" y="1419143"/>
                </a:lnTo>
                <a:lnTo>
                  <a:pt x="0" y="0"/>
                </a:lnTo>
                <a:close/>
              </a:path>
            </a:pathLst>
          </a:custGeom>
          <a:blipFill>
            <a:blip r:embed="rId8"/>
            <a:stretch>
              <a:fillRect/>
            </a:stretch>
          </a:blipFill>
        </p:spPr>
        <p:txBody>
          <a:bodyPr/>
          <a:lstStyle/>
          <a:p>
            <a:endParaRPr lang="en-GB"/>
          </a:p>
        </p:txBody>
      </p:sp>
      <p:sp>
        <p:nvSpPr>
          <p:cNvPr id="7" name="Freeform 7"/>
          <p:cNvSpPr/>
          <p:nvPr/>
        </p:nvSpPr>
        <p:spPr>
          <a:xfrm>
            <a:off x="8366433" y="7670370"/>
            <a:ext cx="16230600" cy="147216"/>
          </a:xfrm>
          <a:custGeom>
            <a:avLst/>
            <a:gdLst/>
            <a:ahLst/>
            <a:cxnLst/>
            <a:rect l="l" t="t" r="r" b="b"/>
            <a:pathLst>
              <a:path w="16230600" h="147216">
                <a:moveTo>
                  <a:pt x="0" y="0"/>
                </a:moveTo>
                <a:lnTo>
                  <a:pt x="16230600" y="0"/>
                </a:lnTo>
                <a:lnTo>
                  <a:pt x="16230600" y="147217"/>
                </a:lnTo>
                <a:lnTo>
                  <a:pt x="0" y="147217"/>
                </a:lnTo>
                <a:lnTo>
                  <a:pt x="0" y="0"/>
                </a:lnTo>
                <a:close/>
              </a:path>
            </a:pathLst>
          </a:custGeom>
          <a:blipFill>
            <a:blip r:embed="rId9"/>
            <a:stretch>
              <a:fillRect/>
            </a:stretch>
          </a:blipFill>
        </p:spPr>
        <p:txBody>
          <a:bodyPr/>
          <a:lstStyle/>
          <a:p>
            <a:endParaRPr lang="en-GB"/>
          </a:p>
        </p:txBody>
      </p:sp>
      <p:sp>
        <p:nvSpPr>
          <p:cNvPr id="8" name="Freeform 8"/>
          <p:cNvSpPr/>
          <p:nvPr/>
        </p:nvSpPr>
        <p:spPr>
          <a:xfrm>
            <a:off x="8466875" y="7817587"/>
            <a:ext cx="2255767" cy="2207256"/>
          </a:xfrm>
          <a:custGeom>
            <a:avLst/>
            <a:gdLst/>
            <a:ahLst/>
            <a:cxnLst/>
            <a:rect l="l" t="t" r="r" b="b"/>
            <a:pathLst>
              <a:path w="2255767" h="2207256">
                <a:moveTo>
                  <a:pt x="0" y="0"/>
                </a:moveTo>
                <a:lnTo>
                  <a:pt x="2255767" y="0"/>
                </a:lnTo>
                <a:lnTo>
                  <a:pt x="2255767" y="2207255"/>
                </a:lnTo>
                <a:lnTo>
                  <a:pt x="0" y="2207255"/>
                </a:lnTo>
                <a:lnTo>
                  <a:pt x="0" y="0"/>
                </a:lnTo>
                <a:close/>
              </a:path>
            </a:pathLst>
          </a:custGeom>
          <a:blipFill>
            <a:blip r:embed="rId10"/>
            <a:stretch>
              <a:fillRect/>
            </a:stretch>
          </a:blipFill>
        </p:spPr>
        <p:txBody>
          <a:bodyPr/>
          <a:lstStyle/>
          <a:p>
            <a:endParaRPr lang="en-GB"/>
          </a:p>
        </p:txBody>
      </p:sp>
      <p:grpSp>
        <p:nvGrpSpPr>
          <p:cNvPr id="9" name="Group 9"/>
          <p:cNvGrpSpPr/>
          <p:nvPr/>
        </p:nvGrpSpPr>
        <p:grpSpPr>
          <a:xfrm>
            <a:off x="8674118" y="1829504"/>
            <a:ext cx="9515047" cy="7498059"/>
            <a:chOff x="0" y="-38100"/>
            <a:chExt cx="9927721" cy="8724585"/>
          </a:xfrm>
        </p:grpSpPr>
        <p:sp>
          <p:nvSpPr>
            <p:cNvPr id="10" name="TextBox 10"/>
            <p:cNvSpPr txBox="1"/>
            <p:nvPr/>
          </p:nvSpPr>
          <p:spPr>
            <a:xfrm>
              <a:off x="0" y="650097"/>
              <a:ext cx="9927721" cy="8036388"/>
            </a:xfrm>
            <a:prstGeom prst="rect">
              <a:avLst/>
            </a:prstGeom>
          </p:spPr>
          <p:txBody>
            <a:bodyPr lIns="0" tIns="0" rIns="0" bIns="0" rtlCol="0" anchor="t">
              <a:spAutoFit/>
            </a:bodyPr>
            <a:lstStyle/>
            <a:p>
              <a:pPr algn="ctr">
                <a:lnSpc>
                  <a:spcPts val="9359"/>
                </a:lnSpc>
              </a:pPr>
              <a:r>
                <a:rPr lang="en-US" sz="7999" dirty="0">
                  <a:solidFill>
                    <a:srgbClr val="00394D"/>
                  </a:solidFill>
                  <a:latin typeface="Agrandir Bold"/>
                </a:rPr>
                <a:t>IntraHealth</a:t>
              </a:r>
            </a:p>
            <a:p>
              <a:pPr algn="ctr">
                <a:lnSpc>
                  <a:spcPts val="9359"/>
                </a:lnSpc>
              </a:pPr>
              <a:r>
                <a:rPr lang="en-US" sz="7999" dirty="0">
                  <a:solidFill>
                    <a:srgbClr val="00394D"/>
                  </a:solidFill>
                  <a:latin typeface="Agrandir Bold"/>
                </a:rPr>
                <a:t>Measles, Mumps and Rubella (MMR)</a:t>
              </a:r>
            </a:p>
            <a:p>
              <a:pPr algn="ctr">
                <a:lnSpc>
                  <a:spcPts val="9359"/>
                </a:lnSpc>
              </a:pPr>
              <a:r>
                <a:rPr lang="en-US" sz="7999" dirty="0">
                  <a:solidFill>
                    <a:srgbClr val="00394D"/>
                  </a:solidFill>
                  <a:latin typeface="Agrandir Bold"/>
                </a:rPr>
                <a:t>Vaccine</a:t>
              </a:r>
            </a:p>
          </p:txBody>
        </p:sp>
        <p:sp>
          <p:nvSpPr>
            <p:cNvPr id="11" name="TextBox 11"/>
            <p:cNvSpPr txBox="1"/>
            <p:nvPr/>
          </p:nvSpPr>
          <p:spPr>
            <a:xfrm>
              <a:off x="0" y="-38100"/>
              <a:ext cx="9927721" cy="352213"/>
            </a:xfrm>
            <a:prstGeom prst="rect">
              <a:avLst/>
            </a:prstGeom>
          </p:spPr>
          <p:txBody>
            <a:bodyPr lIns="0" tIns="0" rIns="0" bIns="0" rtlCol="0" anchor="t">
              <a:spAutoFit/>
            </a:bodyPr>
            <a:lstStyle/>
            <a:p>
              <a:pPr>
                <a:lnSpc>
                  <a:spcPts val="2239"/>
                </a:lnSpc>
                <a:spcBef>
                  <a:spcPct val="0"/>
                </a:spcBef>
              </a:pPr>
              <a:endParaRPr/>
            </a:p>
          </p:txBody>
        </p:sp>
      </p:grpSp>
      <p:sp>
        <p:nvSpPr>
          <p:cNvPr id="12" name="TextBox 12"/>
          <p:cNvSpPr txBox="1"/>
          <p:nvPr/>
        </p:nvSpPr>
        <p:spPr>
          <a:xfrm>
            <a:off x="12298025" y="9598039"/>
            <a:ext cx="5475089" cy="688961"/>
          </a:xfrm>
          <a:prstGeom prst="rect">
            <a:avLst/>
          </a:prstGeom>
        </p:spPr>
        <p:txBody>
          <a:bodyPr lIns="0" tIns="0" rIns="0" bIns="0" rtlCol="0" anchor="t">
            <a:spAutoFit/>
          </a:bodyPr>
          <a:lstStyle/>
          <a:p>
            <a:pPr algn="ctr">
              <a:lnSpc>
                <a:spcPts val="5600"/>
              </a:lnSpc>
            </a:pPr>
            <a:r>
              <a:rPr lang="en-US" sz="4000">
                <a:solidFill>
                  <a:srgbClr val="171515"/>
                </a:solidFill>
                <a:latin typeface="Canva Sans 1"/>
              </a:rPr>
              <a:t>www.intrahealth.co.uk</a:t>
            </a:r>
          </a:p>
        </p:txBody>
      </p:sp>
      <p:pic>
        <p:nvPicPr>
          <p:cNvPr id="14" name="Audio 13">
            <a:hlinkClick r:id="" action="ppaction://media"/>
            <a:extLst>
              <a:ext uri="{FF2B5EF4-FFF2-40B4-BE49-F238E27FC236}">
                <a16:creationId xmlns:a16="http://schemas.microsoft.com/office/drawing/2014/main" id="{C1AEE8B9-74AF-43D6-8BF8-CA7848DFE11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167"/>
    </mc:Choice>
    <mc:Fallback>
      <p:transition spd="slow" advTm="8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94D"/>
        </a:solidFill>
        <a:effectLst/>
      </p:bgPr>
    </p:bg>
    <p:spTree>
      <p:nvGrpSpPr>
        <p:cNvPr id="1" name=""/>
        <p:cNvGrpSpPr/>
        <p:nvPr/>
      </p:nvGrpSpPr>
      <p:grpSpPr>
        <a:xfrm>
          <a:off x="0" y="0"/>
          <a:ext cx="0" cy="0"/>
          <a:chOff x="0" y="0"/>
          <a:chExt cx="0" cy="0"/>
        </a:xfrm>
      </p:grpSpPr>
      <p:grpSp>
        <p:nvGrpSpPr>
          <p:cNvPr id="2" name="Group 2"/>
          <p:cNvGrpSpPr/>
          <p:nvPr/>
        </p:nvGrpSpPr>
        <p:grpSpPr>
          <a:xfrm>
            <a:off x="11311666" y="0"/>
            <a:ext cx="6976334" cy="10287000"/>
            <a:chOff x="0" y="0"/>
            <a:chExt cx="9301778" cy="13716000"/>
          </a:xfrm>
        </p:grpSpPr>
        <p:pic>
          <p:nvPicPr>
            <p:cNvPr id="3" name="Picture 3"/>
            <p:cNvPicPr>
              <a:picLocks noChangeAspect="1"/>
            </p:cNvPicPr>
            <p:nvPr/>
          </p:nvPicPr>
          <p:blipFill>
            <a:blip r:embed="rId4"/>
            <a:srcRect l="27394" r="27394"/>
            <a:stretch>
              <a:fillRect/>
            </a:stretch>
          </p:blipFill>
          <p:spPr>
            <a:xfrm>
              <a:off x="0" y="0"/>
              <a:ext cx="9301778" cy="13716000"/>
            </a:xfrm>
            <a:prstGeom prst="rect">
              <a:avLst/>
            </a:prstGeom>
          </p:spPr>
        </p:pic>
      </p:grpSp>
      <p:sp>
        <p:nvSpPr>
          <p:cNvPr id="4" name="Freeform 4"/>
          <p:cNvSpPr/>
          <p:nvPr/>
        </p:nvSpPr>
        <p:spPr>
          <a:xfrm>
            <a:off x="-118293" y="8246023"/>
            <a:ext cx="4049202" cy="2153016"/>
          </a:xfrm>
          <a:custGeom>
            <a:avLst/>
            <a:gdLst/>
            <a:ahLst/>
            <a:cxnLst/>
            <a:rect l="l" t="t" r="r" b="b"/>
            <a:pathLst>
              <a:path w="4049202" h="2153016">
                <a:moveTo>
                  <a:pt x="0" y="0"/>
                </a:moveTo>
                <a:lnTo>
                  <a:pt x="4049202" y="0"/>
                </a:lnTo>
                <a:lnTo>
                  <a:pt x="4049202" y="2153016"/>
                </a:lnTo>
                <a:lnTo>
                  <a:pt x="0" y="2153016"/>
                </a:lnTo>
                <a:lnTo>
                  <a:pt x="0" y="0"/>
                </a:lnTo>
                <a:close/>
              </a:path>
            </a:pathLst>
          </a:custGeom>
          <a:blipFill>
            <a:blip r:embed="rId5">
              <a:alphaModFix amt="19999"/>
              <a:extLst>
                <a:ext uri="{96DAC541-7B7A-43D3-8B79-37D633B846F1}">
                  <asvg:svgBlip xmlns:asvg="http://schemas.microsoft.com/office/drawing/2016/SVG/main" r:embed="rId6"/>
                </a:ext>
              </a:extLst>
            </a:blip>
            <a:stretch>
              <a:fillRect l="-9721" b="-42384"/>
            </a:stretch>
          </a:blipFill>
        </p:spPr>
        <p:txBody>
          <a:bodyPr/>
          <a:lstStyle/>
          <a:p>
            <a:endParaRPr lang="en-GB"/>
          </a:p>
        </p:txBody>
      </p:sp>
      <p:sp>
        <p:nvSpPr>
          <p:cNvPr id="5" name="TextBox 5"/>
          <p:cNvSpPr txBox="1"/>
          <p:nvPr/>
        </p:nvSpPr>
        <p:spPr>
          <a:xfrm>
            <a:off x="405058" y="1578650"/>
            <a:ext cx="10585299" cy="7860085"/>
          </a:xfrm>
          <a:prstGeom prst="rect">
            <a:avLst/>
          </a:prstGeom>
        </p:spPr>
        <p:txBody>
          <a:bodyPr lIns="0" tIns="0" rIns="0" bIns="0" rtlCol="0" anchor="t">
            <a:spAutoFit/>
          </a:bodyPr>
          <a:lstStyle/>
          <a:p>
            <a:pPr algn="ctr">
              <a:lnSpc>
                <a:spcPts val="4417"/>
              </a:lnSpc>
            </a:pPr>
            <a:r>
              <a:rPr lang="en-US" sz="3155" spc="189">
                <a:solidFill>
                  <a:srgbClr val="F9FAFC"/>
                </a:solidFill>
                <a:latin typeface="Agrandir Bold"/>
              </a:rPr>
              <a:t>MMR is a vaccine that protects against Measles, Mumps and Rubella viruses .</a:t>
            </a:r>
          </a:p>
          <a:p>
            <a:pPr algn="ctr">
              <a:lnSpc>
                <a:spcPts val="4417"/>
              </a:lnSpc>
            </a:pPr>
            <a:endParaRPr lang="en-US" sz="3155" spc="189">
              <a:solidFill>
                <a:srgbClr val="F9FAFC"/>
              </a:solidFill>
              <a:latin typeface="Agrandir Bold"/>
            </a:endParaRPr>
          </a:p>
          <a:p>
            <a:pPr algn="ctr">
              <a:lnSpc>
                <a:spcPts val="4417"/>
              </a:lnSpc>
            </a:pPr>
            <a:r>
              <a:rPr lang="en-US" sz="3155" spc="189">
                <a:solidFill>
                  <a:srgbClr val="F9FAFC"/>
                </a:solidFill>
                <a:latin typeface="Agrandir Bold"/>
              </a:rPr>
              <a:t>These are highly infectious viral illnesses spread by coughs and sneezes.</a:t>
            </a:r>
          </a:p>
          <a:p>
            <a:pPr algn="ctr">
              <a:lnSpc>
                <a:spcPts val="4417"/>
              </a:lnSpc>
            </a:pPr>
            <a:endParaRPr lang="en-US" sz="3155" spc="189">
              <a:solidFill>
                <a:srgbClr val="F9FAFC"/>
              </a:solidFill>
              <a:latin typeface="Agrandir Bold"/>
            </a:endParaRPr>
          </a:p>
          <a:p>
            <a:pPr algn="ctr">
              <a:lnSpc>
                <a:spcPts val="4417"/>
              </a:lnSpc>
            </a:pPr>
            <a:r>
              <a:rPr lang="en-US" sz="3155" spc="189">
                <a:solidFill>
                  <a:srgbClr val="F9FAFC"/>
                </a:solidFill>
                <a:latin typeface="Agrandir Bold"/>
              </a:rPr>
              <a:t> It should be given at the age of 12 months and then again before children start school.</a:t>
            </a:r>
          </a:p>
          <a:p>
            <a:pPr algn="ctr">
              <a:lnSpc>
                <a:spcPts val="4417"/>
              </a:lnSpc>
            </a:pPr>
            <a:endParaRPr lang="en-US" sz="3155" spc="189">
              <a:solidFill>
                <a:srgbClr val="F9FAFC"/>
              </a:solidFill>
              <a:latin typeface="Agrandir Bold"/>
            </a:endParaRPr>
          </a:p>
          <a:p>
            <a:pPr algn="ctr">
              <a:lnSpc>
                <a:spcPts val="4417"/>
              </a:lnSpc>
            </a:pPr>
            <a:r>
              <a:rPr lang="en-US" sz="3155" spc="189">
                <a:solidFill>
                  <a:srgbClr val="F9FAFC"/>
                </a:solidFill>
                <a:latin typeface="Agrandir Bold"/>
              </a:rPr>
              <a:t>We know that some children and young people have missed either 1 or both doses of MMR and so run catch up programmes currently for those in year 8 and above</a:t>
            </a:r>
          </a:p>
          <a:p>
            <a:pPr algn="ctr">
              <a:lnSpc>
                <a:spcPts val="4417"/>
              </a:lnSpc>
            </a:pPr>
            <a:endParaRPr lang="en-US" sz="3155" spc="189">
              <a:solidFill>
                <a:srgbClr val="F9FAFC"/>
              </a:solidFill>
              <a:latin typeface="Agrandir Bold"/>
            </a:endParaRPr>
          </a:p>
        </p:txBody>
      </p:sp>
      <p:sp>
        <p:nvSpPr>
          <p:cNvPr id="6" name="TextBox 6"/>
          <p:cNvSpPr txBox="1"/>
          <p:nvPr/>
        </p:nvSpPr>
        <p:spPr>
          <a:xfrm>
            <a:off x="4473468" y="349187"/>
            <a:ext cx="2308519" cy="1187577"/>
          </a:xfrm>
          <a:prstGeom prst="rect">
            <a:avLst/>
          </a:prstGeom>
        </p:spPr>
        <p:txBody>
          <a:bodyPr lIns="0" tIns="0" rIns="0" bIns="0" rtlCol="0" anchor="t">
            <a:spAutoFit/>
          </a:bodyPr>
          <a:lstStyle/>
          <a:p>
            <a:pPr>
              <a:lnSpc>
                <a:spcPts val="7838"/>
              </a:lnSpc>
            </a:pPr>
            <a:r>
              <a:rPr lang="en-US" sz="6699">
                <a:solidFill>
                  <a:srgbClr val="FEFEFE"/>
                </a:solidFill>
                <a:latin typeface="Agrandir Bold"/>
              </a:rPr>
              <a:t>MMR</a:t>
            </a:r>
          </a:p>
        </p:txBody>
      </p:sp>
      <p:sp>
        <p:nvSpPr>
          <p:cNvPr id="7" name="TextBox 7"/>
          <p:cNvSpPr txBox="1"/>
          <p:nvPr/>
        </p:nvSpPr>
        <p:spPr>
          <a:xfrm>
            <a:off x="2960163" y="9556822"/>
            <a:ext cx="5475089" cy="688961"/>
          </a:xfrm>
          <a:prstGeom prst="rect">
            <a:avLst/>
          </a:prstGeom>
        </p:spPr>
        <p:txBody>
          <a:bodyPr lIns="0" tIns="0" rIns="0" bIns="0" rtlCol="0" anchor="t">
            <a:spAutoFit/>
          </a:bodyPr>
          <a:lstStyle/>
          <a:p>
            <a:pPr algn="ctr">
              <a:lnSpc>
                <a:spcPts val="5600"/>
              </a:lnSpc>
            </a:pPr>
            <a:r>
              <a:rPr lang="en-US" sz="4000">
                <a:solidFill>
                  <a:srgbClr val="FFFFFF"/>
                </a:solidFill>
                <a:latin typeface="Canva Sans 1"/>
              </a:rPr>
              <a:t>www.intrahealth.co.uk</a:t>
            </a:r>
          </a:p>
        </p:txBody>
      </p:sp>
      <p:pic>
        <p:nvPicPr>
          <p:cNvPr id="9" name="Audio 8">
            <a:hlinkClick r:id="" action="ppaction://media"/>
            <a:extLst>
              <a:ext uri="{FF2B5EF4-FFF2-40B4-BE49-F238E27FC236}">
                <a16:creationId xmlns:a16="http://schemas.microsoft.com/office/drawing/2014/main" id="{B4DFCC46-E688-0CE6-009C-87F5A176830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230"/>
    </mc:Choice>
    <mc:Fallback>
      <p:transition spd="slow" advTm="35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D2AA031C39B48A75964A5E4593D2E" ma:contentTypeVersion="14" ma:contentTypeDescription="Create a new document." ma:contentTypeScope="" ma:versionID="8cc1f22244ea7b7d8262c46fa9f4298a">
  <xsd:schema xmlns:xsd="http://www.w3.org/2001/XMLSchema" xmlns:xs="http://www.w3.org/2001/XMLSchema" xmlns:p="http://schemas.microsoft.com/office/2006/metadata/properties" xmlns:ns2="a253c742-6547-44ce-b196-6b67f9243c8f" xmlns:ns3="59529e13-bef3-4bb1-a465-86c0607d7341" targetNamespace="http://schemas.microsoft.com/office/2006/metadata/properties" ma:root="true" ma:fieldsID="95a9fd22af4041ca58a1770260e10751" ns2:_="" ns3:_="">
    <xsd:import namespace="a253c742-6547-44ce-b196-6b67f9243c8f"/>
    <xsd:import namespace="59529e13-bef3-4bb1-a465-86c0607d73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53c742-6547-44ce-b196-6b67f9243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eb1f2e4-8e27-4f9a-8fe9-d87fdfd74c6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529e13-bef3-4bb1-a465-86c0607d734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711501c-ff4b-4dd8-8626-d0e86cae0b99}" ma:internalName="TaxCatchAll" ma:showField="CatchAllData" ma:web="59529e13-bef3-4bb1-a465-86c0607d734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53c742-6547-44ce-b196-6b67f9243c8f">
      <Terms xmlns="http://schemas.microsoft.com/office/infopath/2007/PartnerControls"/>
    </lcf76f155ced4ddcb4097134ff3c332f>
    <TaxCatchAll xmlns="59529e13-bef3-4bb1-a465-86c0607d734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DE2C09-53A7-4874-812C-C19EE6A7C5DD}">
  <ds:schemaRefs>
    <ds:schemaRef ds:uri="59529e13-bef3-4bb1-a465-86c0607d7341"/>
    <ds:schemaRef ds:uri="a253c742-6547-44ce-b196-6b67f9243c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83DA82-BFBD-49CD-9C8E-E4D906D6BB08}">
  <ds:schemaRefs>
    <ds:schemaRef ds:uri="http://schemas.microsoft.com/office/infopath/2007/PartnerControls"/>
    <ds:schemaRef ds:uri="a253c742-6547-44ce-b196-6b67f9243c8f"/>
    <ds:schemaRef ds:uri="http://www.w3.org/XML/1998/namespace"/>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59529e13-bef3-4bb1-a465-86c0607d7341"/>
    <ds:schemaRef ds:uri="http://purl.org/dc/dcmitype/"/>
    <ds:schemaRef ds:uri="http://purl.org/dc/terms/"/>
  </ds:schemaRefs>
</ds:datastoreItem>
</file>

<file path=customXml/itemProps3.xml><?xml version="1.0" encoding="utf-8"?>
<ds:datastoreItem xmlns:ds="http://schemas.openxmlformats.org/officeDocument/2006/customXml" ds:itemID="{58272D6D-82B1-4468-9489-BE3F4F8A65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TotalTime>
  <Words>1351</Words>
  <Application>Microsoft Office PowerPoint</Application>
  <PresentationFormat>Custom</PresentationFormat>
  <Paragraphs>139</Paragraphs>
  <Slides>17</Slides>
  <Notes>1</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Agrandir Bold</vt:lpstr>
      <vt:lpstr>Quicksand Bold</vt:lpstr>
      <vt:lpstr>Canva Sans 2 Bold</vt:lpstr>
      <vt:lpstr>Arial</vt:lpstr>
      <vt:lpstr>Calibri</vt:lpstr>
      <vt:lpstr>Canva Sans 1</vt:lpstr>
      <vt:lpstr>Agrandir</vt:lpstr>
      <vt:lpstr>Quicksand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HPV Secondary presentation for Children</dc:title>
  <dc:creator>Tracy Dewick</dc:creator>
  <cp:lastModifiedBy>Tracy Dewick</cp:lastModifiedBy>
  <cp:revision>3</cp:revision>
  <dcterms:created xsi:type="dcterms:W3CDTF">2006-08-16T00:00:00Z</dcterms:created>
  <dcterms:modified xsi:type="dcterms:W3CDTF">2024-01-04T10:00:42Z</dcterms:modified>
  <dc:identifier>DAF4wBOprk4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0x010100A3BD2AA031C39B48A75964A5E4593D2E</vt:lpwstr>
  </property>
</Properties>
</file>